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6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6" autoAdjust="0"/>
    <p:restoredTop sz="92215" autoAdjust="0"/>
  </p:normalViewPr>
  <p:slideViewPr>
    <p:cSldViewPr snapToGrid="0">
      <p:cViewPr>
        <p:scale>
          <a:sx n="88" d="100"/>
          <a:sy n="88" d="100"/>
        </p:scale>
        <p:origin x="112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7C745-3F2F-4F2E-BD13-3EAF35E0D0B7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FA6E4-25EA-4408-A3B1-ACCB50F0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5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FA6E4-25EA-4408-A3B1-ACCB50F054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13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FA6E4-25EA-4408-A3B1-ACCB50F054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27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FA6E4-25EA-4408-A3B1-ACCB50F054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6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FA6E4-25EA-4408-A3B1-ACCB50F054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3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FA6E4-25EA-4408-A3B1-ACCB50F054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1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FA6E4-25EA-4408-A3B1-ACCB50F054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FA6E4-25EA-4408-A3B1-ACCB50F054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5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FA6E4-25EA-4408-A3B1-ACCB50F054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2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FA6E4-25EA-4408-A3B1-ACCB50F054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94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FA6E4-25EA-4408-A3B1-ACCB50F054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04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FA6E4-25EA-4408-A3B1-ACCB50F054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04FC-1337-44FC-A194-07015B042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E4308-A7B7-49D6-B42A-A18F16ADD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59330-0D83-4BB0-9C34-C97170A1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D794-9D4D-4E6D-B97C-68DEDA099B13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02A01-DE45-4FC0-9CFE-7EAF5513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07201-E853-4B3E-987A-1D6024ED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E74-4994-46DE-91D9-9C9EB0D4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3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5942-5EEE-465E-A897-EA382030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CC687-0FC5-49AC-8B46-0F2017390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6A17A-16A8-4F59-BF9E-0C851462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D794-9D4D-4E6D-B97C-68DEDA099B13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AE80D-1F69-402D-8D67-9FDAEE11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7CAEB-CD18-4527-A31A-D67ECB8B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E74-4994-46DE-91D9-9C9EB0D4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880CB5-B821-43E5-9B08-7DA2166A4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ED4BF-2AD5-47A9-8D92-51DA40A64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72FF3-D42B-46E0-9B8E-BB999A3F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D794-9D4D-4E6D-B97C-68DEDA099B13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C14B2-0F02-4860-891F-4BE0236C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5144-9DB5-448C-9539-1AD9FF52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E74-4994-46DE-91D9-9C9EB0D4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2B0-640A-45D5-A80F-848FEBEE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44133-1105-4295-A93D-88D2C9839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48500-D081-4D42-ABC8-320A0341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D794-9D4D-4E6D-B97C-68DEDA099B13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1578E-DD10-40FF-AFDD-255AC701F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DD504-E49C-4433-AD7F-01555AEF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E74-4994-46DE-91D9-9C9EB0D4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0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ACB6E-AA30-4B94-AA89-E008E5C0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D18A3-3CB4-4B37-98E7-D5E00B1CA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9C83E-D34F-4250-ABB1-A197C675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D794-9D4D-4E6D-B97C-68DEDA099B13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FF475-0E74-46C6-BA87-3D6CE1C1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A62F5-EBB2-4810-950D-784235EA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E74-4994-46DE-91D9-9C9EB0D4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0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9E646-F809-4915-900C-9C1B509A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D39FA-EC69-4999-B1BD-25CC46F2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001D8-8662-4DD2-BC01-8066893D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34235-3C7D-498F-BE7D-5CC136BD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D794-9D4D-4E6D-B97C-68DEDA099B13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5526C-6F56-4616-BCB7-FD1C8D95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B3455-E882-45AF-8079-3A177A55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E74-4994-46DE-91D9-9C9EB0D4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48F0-F019-4FB6-9657-2F2BBB307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F2E2F-D8FB-46C5-AA77-7B189D8DF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1ECC5-99A6-4A78-9BFB-E53F6BFE2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9C57B-E108-43EA-95F0-1AEE97345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168F8-0951-470F-AD86-07FCBC12E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41EB2B-7820-42EC-9649-3E7A7A01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D794-9D4D-4E6D-B97C-68DEDA099B13}" type="datetimeFigureOut">
              <a:rPr lang="en-US" smtClean="0"/>
              <a:t>3/22/22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15987-4C85-4697-B739-DF2B50EF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33B40-43AE-492D-9F77-EF8AA439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E74-4994-46DE-91D9-9C9EB0D4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0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8506-56FD-4D70-B49F-C83480B8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FF6A6-0DEF-452F-A160-50345F2F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D794-9D4D-4E6D-B97C-68DEDA099B13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56B08-C9E8-4CFC-9E72-D45B1783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5795B-F2AA-4BD4-90C3-1727D95E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E74-4994-46DE-91D9-9C9EB0D4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77EF0-2054-4801-AA40-D3047A64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D794-9D4D-4E6D-B97C-68DEDA099B13}" type="datetimeFigureOut">
              <a:rPr lang="en-US" smtClean="0"/>
              <a:t>3/22/22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0C4F5-E0E6-41E7-A3F5-00421486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295B8-E3A5-4186-8382-91276A4D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E74-4994-46DE-91D9-9C9EB0D4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8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EDF5-7E90-46AF-8F97-3A2903AA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17BF-DCF9-48BD-A550-AD8462D9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BBCA5-B20F-42DB-A5FA-879E84113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0F584-9483-434F-B140-F80B280ED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D794-9D4D-4E6D-B97C-68DEDA099B13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32D2C-CDDD-4C16-93ED-D2C77A34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60AC7-C54C-4ECE-857C-4580935F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E74-4994-46DE-91D9-9C9EB0D4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0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26201-A5B1-43D3-B495-CD450C24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E120C4-3EAB-4C5E-8DB3-923133E81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56492-61DD-47F8-93C4-5C543F615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A77D9-0693-4AA7-977A-1C9B80DA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D794-9D4D-4E6D-B97C-68DEDA099B13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D51FC-EE40-492C-B6FE-F7255E0A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B63EF-1D80-45A9-A1E0-2C11059A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6BE74-4994-46DE-91D9-9C9EB0D4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3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29082B-A415-4244-91D3-9C3BD075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DE621-6170-46B5-826D-466BE559B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5C923-1A65-4EEC-B190-89553C905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AD794-9D4D-4E6D-B97C-68DEDA099B13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3A3E1-0FD1-476B-A0B1-2D7064601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2CD85-C47F-406A-A2DD-01367134C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6BE74-4994-46DE-91D9-9C9EB0D4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9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oop313harford.com/" TargetMode="External"/><Relationship Id="rId2" Type="http://schemas.openxmlformats.org/officeDocument/2006/relationships/hyperlink" Target="http://www.scoutbook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outing.org/" TargetMode="External"/><Relationship Id="rId4" Type="http://schemas.openxmlformats.org/officeDocument/2006/relationships/hyperlink" Target="about: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36B0-33B2-4DB0-9336-E96936921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03786"/>
            <a:ext cx="12192000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Scouts BSA</a:t>
            </a:r>
            <a:br>
              <a:rPr lang="en-US" b="1" dirty="0">
                <a:latin typeface="+mn-lt"/>
              </a:rPr>
            </a:br>
            <a:r>
              <a:rPr lang="en-US" b="1" dirty="0">
                <a:solidFill>
                  <a:schemeClr val="bg1"/>
                </a:solidFill>
                <a:latin typeface="+mn-lt"/>
              </a:rPr>
              <a:t>New Scout Parent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F9B989-D1F0-49BD-8F3D-E6F583CDB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54908"/>
            <a:ext cx="12192000" cy="365760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en-US" sz="2000" spc="300" dirty="0">
                <a:solidFill>
                  <a:schemeClr val="bg1"/>
                </a:solidFill>
              </a:rPr>
              <a:t>Troop 313 | Harford District | Baltimore Area Council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B7A6DFE9-2557-4271-9120-A3EB840D7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2" y="237332"/>
            <a:ext cx="21780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D8A1C9-7C6A-4728-80B8-7114A583F121}"/>
              </a:ext>
            </a:extLst>
          </p:cNvPr>
          <p:cNvSpPr txBox="1"/>
          <p:nvPr/>
        </p:nvSpPr>
        <p:spPr>
          <a:xfrm>
            <a:off x="4490357" y="334139"/>
            <a:ext cx="3211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chemeClr val="bg1"/>
                </a:solidFill>
                <a:latin typeface="+mj-lt"/>
              </a:rPr>
              <a:t>Spring 2022</a:t>
            </a:r>
          </a:p>
        </p:txBody>
      </p:sp>
    </p:spTree>
    <p:extLst>
      <p:ext uri="{BB962C8B-B14F-4D97-AF65-F5344CB8AC3E}">
        <p14:creationId xmlns:p14="http://schemas.microsoft.com/office/powerpoint/2010/main" val="91857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5F8F8-D7B1-4377-B026-1619F717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+mn-lt"/>
              </a:rPr>
              <a:t>Safety First!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54EA58-9C6A-4CA3-9545-1CC135A978CF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3" t="1316" r="11880" b="-1316"/>
          <a:stretch/>
        </p:blipFill>
        <p:spPr>
          <a:xfrm>
            <a:off x="0" y="11"/>
            <a:ext cx="4663440" cy="694944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A862-771A-44DD-BD09-905EF5343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4657306" cy="348386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2200" dirty="0"/>
              <a:t>YPT  (Youth Protection Training)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2200" dirty="0"/>
              <a:t>Medical Paperwork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2200" dirty="0"/>
              <a:t>Trip Planning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2200" dirty="0"/>
              <a:t>2 Deep Leadership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2200" dirty="0"/>
              <a:t>Training and Preparation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2200" dirty="0"/>
              <a:t>ALL ADULTS! Intervene if you see a safety issue that could harm the Scout and others!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F3C893-378F-4EC6-BF05-43728D108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520" y="3958409"/>
            <a:ext cx="1230100" cy="1246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197E11-A02B-4BD2-9A72-5FA51E9CF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46" y="5376763"/>
            <a:ext cx="1246648" cy="123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2EF9D-7939-4F20-9538-9F5368F38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2271" y="2593471"/>
            <a:ext cx="1200598" cy="119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5F8F8-D7B1-4377-B026-1619F717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772749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+mn-lt"/>
              </a:rPr>
              <a:t>Troop Camping</a:t>
            </a:r>
            <a:br>
              <a:rPr lang="en-US" sz="5400" b="1" dirty="0">
                <a:latin typeface="+mn-lt"/>
              </a:rPr>
            </a:br>
            <a:r>
              <a:rPr lang="en-US" sz="3600" b="1" i="1" dirty="0">
                <a:solidFill>
                  <a:schemeClr val="accent2"/>
                </a:solidFill>
                <a:latin typeface="+mn-lt"/>
              </a:rPr>
              <a:t>Camps and Campouts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A862-771A-44DD-BD09-905EF5343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541520" cy="3320668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Troop 313 camps an average of once each month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Summer Camp every summer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High-Adventure Trips</a:t>
            </a:r>
          </a:p>
          <a:p>
            <a:pPr marL="800100" lvl="3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200" dirty="0"/>
              <a:t>Philmont (New Mexico)</a:t>
            </a:r>
          </a:p>
          <a:p>
            <a:pPr marL="800100" lvl="3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200" dirty="0"/>
              <a:t>Sea Base (Florida)</a:t>
            </a:r>
          </a:p>
          <a:p>
            <a:pPr marL="800100" lvl="3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200" dirty="0"/>
              <a:t>Northern Tier </a:t>
            </a:r>
            <a:br>
              <a:rPr lang="en-US" altLang="en-US" sz="2200" dirty="0"/>
            </a:br>
            <a:r>
              <a:rPr lang="en-US" altLang="en-US" sz="2200" dirty="0"/>
              <a:t>(Canada &amp; Minnesota)</a:t>
            </a:r>
          </a:p>
          <a:p>
            <a:pPr marL="800100" lvl="3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altLang="en-US" sz="2200" dirty="0"/>
              <a:t>Bechtel Summit (West Virginia)</a:t>
            </a: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Regional High Adventure Trips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54EA58-9C6A-4CA3-9545-1CC135A978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914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+mn-lt"/>
              </a:rPr>
              <a:t>Regular Campout Procedures</a:t>
            </a:r>
            <a:endParaRPr lang="en-US" sz="5400" i="1" dirty="0">
              <a:latin typeface="+mn-lt"/>
            </a:endParaRPr>
          </a:p>
        </p:txBody>
      </p:sp>
      <p:pic>
        <p:nvPicPr>
          <p:cNvPr id="14" name="Picture 13" descr="A picture containing grass, person, outdoor, child&#10;&#10;Description automatically generated">
            <a:extLst>
              <a:ext uri="{FF2B5EF4-FFF2-40B4-BE49-F238E27FC236}">
                <a16:creationId xmlns:a16="http://schemas.microsoft.com/office/drawing/2014/main" id="{F589F8D3-6FB0-48BA-8548-5A3AB5C0F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5297761" y="2706624"/>
            <a:ext cx="6494845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/>
              <a:t>Annual planning &amp; scheduling meetings</a:t>
            </a:r>
          </a:p>
          <a:p>
            <a:pPr marL="342900" lvl="3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/>
              <a:t>Monthly planning at PLC and Troop Meetings</a:t>
            </a:r>
          </a:p>
          <a:p>
            <a:pPr marL="342900" lvl="3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/>
              <a:t>Patrols plan, purchase, and cook their own meals</a:t>
            </a:r>
          </a:p>
          <a:p>
            <a:pPr marL="342900" lvl="3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/>
              <a:t>Scouts determine menu, baking, and duty roster </a:t>
            </a:r>
            <a:br>
              <a:rPr lang="en-US" altLang="en-US" sz="2200" dirty="0"/>
            </a:br>
            <a:r>
              <a:rPr lang="en-US" altLang="en-US" sz="2200" dirty="0"/>
              <a:t>on the Wednesday prior to trip</a:t>
            </a:r>
          </a:p>
          <a:p>
            <a:pPr marL="342900" lvl="3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/>
              <a:t>Transportation is arranged prior to the trip</a:t>
            </a:r>
          </a:p>
          <a:p>
            <a:pPr marL="342900" lvl="3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200" dirty="0"/>
              <a:t>Most trips leave Christ Our King on Fridays around 5:30pm and return to COK Sunday mid-morning</a:t>
            </a:r>
          </a:p>
        </p:txBody>
      </p:sp>
    </p:spTree>
    <p:extLst>
      <p:ext uri="{BB962C8B-B14F-4D97-AF65-F5344CB8AC3E}">
        <p14:creationId xmlns:p14="http://schemas.microsoft.com/office/powerpoint/2010/main" val="275377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Recommended Equipment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669037" y="1896473"/>
            <a:ext cx="10934384" cy="4586831"/>
          </a:xfrm>
          <a:prstGeom prst="rect">
            <a:avLst/>
          </a:prstGeom>
        </p:spPr>
        <p:txBody>
          <a:bodyPr numCol="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ts val="3000"/>
              </a:lnSpc>
              <a:spcBef>
                <a:spcPts val="0"/>
              </a:spcBef>
            </a:pPr>
            <a:r>
              <a:rPr lang="en-US" sz="2200" b="1" dirty="0"/>
              <a:t>Tent </a:t>
            </a:r>
          </a:p>
          <a:p>
            <a:pPr marL="800100" lvl="2" indent="-342900">
              <a:lnSpc>
                <a:spcPts val="3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With seam sealer, waterproofed, </a:t>
            </a:r>
            <a:br>
              <a:rPr lang="en-US" sz="2200" dirty="0"/>
            </a:br>
            <a:r>
              <a:rPr lang="en-US" sz="2200" dirty="0"/>
              <a:t>switch out to better stakes</a:t>
            </a:r>
          </a:p>
          <a:p>
            <a:pPr marL="342900" lvl="1" indent="-342900">
              <a:lnSpc>
                <a:spcPts val="3000"/>
              </a:lnSpc>
              <a:spcBef>
                <a:spcPts val="0"/>
              </a:spcBef>
            </a:pPr>
            <a:r>
              <a:rPr lang="en-US" sz="2200" b="1" dirty="0"/>
              <a:t>Backpack or </a:t>
            </a:r>
            <a:r>
              <a:rPr lang="en-US" sz="2200" b="1" dirty="0" err="1"/>
              <a:t>Dufflebag</a:t>
            </a:r>
            <a:endParaRPr lang="en-US" sz="2200" b="1" dirty="0"/>
          </a:p>
          <a:p>
            <a:pPr marL="342900" lvl="1" indent="-342900">
              <a:lnSpc>
                <a:spcPts val="3000"/>
              </a:lnSpc>
              <a:spcBef>
                <a:spcPts val="0"/>
              </a:spcBef>
            </a:pPr>
            <a:r>
              <a:rPr lang="en-US" sz="2200" b="1" dirty="0"/>
              <a:t>Sleeping Bag and Pad </a:t>
            </a:r>
            <a:r>
              <a:rPr lang="en-US" sz="2200" dirty="0"/>
              <a:t>(weather related)</a:t>
            </a:r>
          </a:p>
          <a:p>
            <a:pPr marL="342900" lvl="1" indent="-342900">
              <a:lnSpc>
                <a:spcPts val="3000"/>
              </a:lnSpc>
              <a:spcBef>
                <a:spcPts val="0"/>
              </a:spcBef>
            </a:pPr>
            <a:r>
              <a:rPr lang="en-US" sz="2200" b="1" dirty="0"/>
              <a:t>Mess Kit </a:t>
            </a:r>
            <a:r>
              <a:rPr lang="en-US" sz="2200" dirty="0"/>
              <a:t>(with fork, knife, spoon, plate, cup, and bowl)</a:t>
            </a:r>
            <a:endParaRPr lang="en-US" sz="2200" b="1" dirty="0"/>
          </a:p>
          <a:p>
            <a:pPr marL="342900" lvl="1" indent="-342900">
              <a:lnSpc>
                <a:spcPts val="3000"/>
              </a:lnSpc>
              <a:spcBef>
                <a:spcPts val="0"/>
              </a:spcBef>
            </a:pPr>
            <a:r>
              <a:rPr lang="en-US" sz="2200" b="1" dirty="0"/>
              <a:t>Scout Book</a:t>
            </a:r>
          </a:p>
          <a:p>
            <a:pPr marL="342900" lvl="1" indent="-342900">
              <a:lnSpc>
                <a:spcPts val="3000"/>
              </a:lnSpc>
              <a:spcBef>
                <a:spcPts val="0"/>
              </a:spcBef>
            </a:pPr>
            <a:r>
              <a:rPr lang="en-US" sz="2200" b="1" dirty="0"/>
              <a:t>Camp Chair</a:t>
            </a:r>
          </a:p>
          <a:p>
            <a:pPr marL="342900" lvl="1" indent="-342900">
              <a:lnSpc>
                <a:spcPts val="3000"/>
              </a:lnSpc>
              <a:spcBef>
                <a:spcPts val="0"/>
              </a:spcBef>
            </a:pPr>
            <a:endParaRPr lang="en-US" sz="2000" b="1" dirty="0"/>
          </a:p>
          <a:p>
            <a:pPr marL="342900" lvl="1" indent="-342900">
              <a:lnSpc>
                <a:spcPts val="3000"/>
              </a:lnSpc>
              <a:spcBef>
                <a:spcPts val="0"/>
              </a:spcBef>
            </a:pPr>
            <a:endParaRPr lang="en-US" sz="2000" b="1" dirty="0"/>
          </a:p>
          <a:p>
            <a:pPr marL="342900" lvl="1" indent="-342900">
              <a:lnSpc>
                <a:spcPts val="3000"/>
              </a:lnSpc>
              <a:spcBef>
                <a:spcPts val="0"/>
              </a:spcBef>
            </a:pPr>
            <a:endParaRPr lang="en-US" sz="2000" b="1" dirty="0"/>
          </a:p>
          <a:p>
            <a:pPr marL="342900" lvl="1" indent="-342900">
              <a:lnSpc>
                <a:spcPts val="3000"/>
              </a:lnSpc>
              <a:spcBef>
                <a:spcPts val="0"/>
              </a:spcBef>
            </a:pPr>
            <a:endParaRPr lang="en-US" sz="2000" b="1" dirty="0"/>
          </a:p>
          <a:p>
            <a:pPr marL="342900" lvl="1" indent="-342900">
              <a:lnSpc>
                <a:spcPts val="3000"/>
              </a:lnSpc>
              <a:spcBef>
                <a:spcPts val="0"/>
              </a:spcBef>
            </a:pPr>
            <a:r>
              <a:rPr lang="en-US" sz="2200" b="1" dirty="0"/>
              <a:t>Essentials</a:t>
            </a:r>
          </a:p>
          <a:p>
            <a:pPr marL="800100" lvl="2" indent="-342900">
              <a:lnSpc>
                <a:spcPts val="3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Pocket Knife or Multitool (w/</a:t>
            </a:r>
            <a:r>
              <a:rPr lang="en-US" sz="2200" dirty="0" err="1"/>
              <a:t>Totin</a:t>
            </a:r>
            <a:r>
              <a:rPr lang="en-US" sz="2200" dirty="0"/>
              <a:t>’ Chip)</a:t>
            </a:r>
          </a:p>
          <a:p>
            <a:pPr marL="800100" lvl="2" indent="-342900">
              <a:lnSpc>
                <a:spcPts val="3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First-Aid Kit</a:t>
            </a:r>
          </a:p>
          <a:p>
            <a:pPr marL="800100" lvl="2" indent="-342900">
              <a:lnSpc>
                <a:spcPts val="3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Extra Clothes</a:t>
            </a:r>
          </a:p>
          <a:p>
            <a:pPr marL="800100" lvl="2" indent="-342900">
              <a:lnSpc>
                <a:spcPts val="3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Rain Gear</a:t>
            </a:r>
          </a:p>
          <a:p>
            <a:pPr marL="800100" lvl="2" indent="-342900">
              <a:lnSpc>
                <a:spcPts val="3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Trail Food (only if sealed)</a:t>
            </a:r>
          </a:p>
          <a:p>
            <a:pPr marL="800100" lvl="2" indent="-342900">
              <a:lnSpc>
                <a:spcPts val="3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Water</a:t>
            </a:r>
          </a:p>
          <a:p>
            <a:pPr marL="800100" lvl="2" indent="-342900">
              <a:lnSpc>
                <a:spcPts val="3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Matches and/or Fire Starter</a:t>
            </a:r>
          </a:p>
          <a:p>
            <a:pPr marL="800100" lvl="2" indent="-342900">
              <a:lnSpc>
                <a:spcPts val="3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Sun Protection</a:t>
            </a:r>
          </a:p>
          <a:p>
            <a:pPr marL="800100" lvl="2" indent="-342900">
              <a:lnSpc>
                <a:spcPts val="3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Map and Compass</a:t>
            </a:r>
          </a:p>
          <a:p>
            <a:pPr marL="800100" lvl="2" indent="-342900">
              <a:lnSpc>
                <a:spcPts val="3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Whistle</a:t>
            </a:r>
          </a:p>
          <a:p>
            <a:pPr marL="800100" lvl="2" indent="-342900">
              <a:lnSpc>
                <a:spcPts val="3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Flashlight/Headlamp (extra batteries)</a:t>
            </a:r>
          </a:p>
          <a:p>
            <a:pPr marL="800100" lvl="2" indent="-3429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21" name="Picture 16" descr="Image result for scout handbook">
            <a:extLst>
              <a:ext uri="{FF2B5EF4-FFF2-40B4-BE49-F238E27FC236}">
                <a16:creationId xmlns:a16="http://schemas.microsoft.com/office/drawing/2014/main" id="{188BB53A-AC11-4458-856A-053DCD149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218" y="4855053"/>
            <a:ext cx="961178" cy="146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6334CE-E205-4979-90B6-2C4493EE8345}"/>
              </a:ext>
            </a:extLst>
          </p:cNvPr>
          <p:cNvGrpSpPr/>
          <p:nvPr/>
        </p:nvGrpSpPr>
        <p:grpSpPr>
          <a:xfrm>
            <a:off x="3656969" y="5104378"/>
            <a:ext cx="1474613" cy="1308887"/>
            <a:chOff x="3032339" y="4556759"/>
            <a:chExt cx="2156460" cy="1914104"/>
          </a:xfrm>
        </p:grpSpPr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E32B3873-596B-4228-B8D2-E1566252F6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03" r="8799" b="21396"/>
            <a:stretch/>
          </p:blipFill>
          <p:spPr bwMode="auto">
            <a:xfrm>
              <a:off x="3032339" y="5282143"/>
              <a:ext cx="17373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7" name="Picture 6">
              <a:extLst>
                <a:ext uri="{FF2B5EF4-FFF2-40B4-BE49-F238E27FC236}">
                  <a16:creationId xmlns:a16="http://schemas.microsoft.com/office/drawing/2014/main" id="{E8E83205-E492-4245-8C28-9492A13F0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059" y="4556759"/>
              <a:ext cx="1635740" cy="131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5">
            <a:extLst>
              <a:ext uri="{FF2B5EF4-FFF2-40B4-BE49-F238E27FC236}">
                <a16:creationId xmlns:a16="http://schemas.microsoft.com/office/drawing/2014/main" id="{0A4F5DA2-0097-46C1-A552-67B055E87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12496"/>
          <a:stretch/>
        </p:blipFill>
        <p:spPr bwMode="auto">
          <a:xfrm>
            <a:off x="5131582" y="4855053"/>
            <a:ext cx="1155321" cy="149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5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Uniforms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8" y="1905082"/>
            <a:ext cx="5886832" cy="4713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en-US" sz="2700" b="1" dirty="0"/>
              <a:t>Field Uniform (formerly Class A)</a:t>
            </a:r>
          </a:p>
          <a:p>
            <a:pPr marL="800100" lvl="1" indent="-342900"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Tan scout shirt, scout pants or shorts, scout belt, and scout socks (neckerchief given at Crossover)</a:t>
            </a:r>
          </a:p>
          <a:p>
            <a:pPr marL="800100" lvl="1" indent="-342900"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Required for Courts of Honor, Troop meetings, to camping trips, meals on some campouts, and other more formal events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en-US" sz="2700" b="1" dirty="0"/>
              <a:t>Activity Uniform (formerly Class B) </a:t>
            </a:r>
          </a:p>
          <a:p>
            <a:pPr marL="800100" lvl="1" indent="-342900"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Troop or other Scout t-shirt </a:t>
            </a:r>
          </a:p>
          <a:p>
            <a:pPr marL="800100" lvl="1" indent="-342900" ea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Worn during camping trips, service projects and other “activity” events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699A28-3871-4B46-AA77-946825303FE8}"/>
              </a:ext>
            </a:extLst>
          </p:cNvPr>
          <p:cNvSpPr txBox="1">
            <a:spLocks/>
          </p:cNvSpPr>
          <p:nvPr/>
        </p:nvSpPr>
        <p:spPr>
          <a:xfrm>
            <a:off x="7566408" y="1905082"/>
            <a:ext cx="3788979" cy="21879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i="1" dirty="0">
                <a:solidFill>
                  <a:schemeClr val="accent2"/>
                </a:solidFill>
              </a:rPr>
              <a:t>Other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accent2"/>
                </a:solidFill>
              </a:rPr>
              <a:t>Scout Shop or Order Online</a:t>
            </a:r>
            <a:endParaRPr lang="en-US" sz="22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accent2"/>
                </a:solidFill>
              </a:rPr>
              <a:t>Scout Closet: </a:t>
            </a:r>
            <a:r>
              <a:rPr lang="en-US" sz="2200" dirty="0">
                <a:solidFill>
                  <a:schemeClr val="accent2"/>
                </a:solidFill>
              </a:rPr>
              <a:t>Used and outgrown uniforms</a:t>
            </a:r>
          </a:p>
        </p:txBody>
      </p:sp>
    </p:spTree>
    <p:extLst>
      <p:ext uri="{BB962C8B-B14F-4D97-AF65-F5344CB8AC3E}">
        <p14:creationId xmlns:p14="http://schemas.microsoft.com/office/powerpoint/2010/main" val="2202749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Rank Advancement Summary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8" y="1905082"/>
            <a:ext cx="6843274" cy="4713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4 Steps to Advancement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A Scout Learns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A Scout is Tested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A Scout is Reviewed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A Scout is Recognized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Scout advancement isn’t age or grade-based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The Scout, on their own initiative, progress at </a:t>
            </a:r>
            <a:br>
              <a:rPr lang="en-US" sz="2000" dirty="0"/>
            </a:br>
            <a:r>
              <a:rPr lang="en-US" sz="2000" dirty="0"/>
              <a:t>their own pace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Support and guidance from their parents and </a:t>
            </a:r>
            <a:br>
              <a:rPr lang="en-US" sz="2000" dirty="0"/>
            </a:br>
            <a:r>
              <a:rPr lang="en-US" sz="2000" dirty="0"/>
              <a:t>Scout leaders is critical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The Scout BSA Handbook contains all requirements and the signoff copy for all ranks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/>
              <a:t>Alternative paths for advancement are available for scouts with disabilities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88DBB8D-0C2D-446D-9031-CC9BD2938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114" y="1900449"/>
            <a:ext cx="2976768" cy="471232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771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Recording of Advancements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7268CD-47CA-41F4-AF03-2BE77E10B262}"/>
              </a:ext>
            </a:extLst>
          </p:cNvPr>
          <p:cNvSpPr txBox="1">
            <a:spLocks/>
          </p:cNvSpPr>
          <p:nvPr/>
        </p:nvSpPr>
        <p:spPr>
          <a:xfrm>
            <a:off x="839788" y="1905082"/>
            <a:ext cx="5157787" cy="59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Scout Handbook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699A28-3871-4B46-AA77-946825303FE8}"/>
              </a:ext>
            </a:extLst>
          </p:cNvPr>
          <p:cNvSpPr txBox="1">
            <a:spLocks/>
          </p:cNvSpPr>
          <p:nvPr/>
        </p:nvSpPr>
        <p:spPr>
          <a:xfrm>
            <a:off x="6339776" y="1905082"/>
            <a:ext cx="5183188" cy="5921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Scout Book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338986-82AE-4AB2-BFF9-296F573C0046}"/>
              </a:ext>
            </a:extLst>
          </p:cNvPr>
          <p:cNvSpPr txBox="1"/>
          <p:nvPr/>
        </p:nvSpPr>
        <p:spPr>
          <a:xfrm>
            <a:off x="838198" y="2553977"/>
            <a:ext cx="5120640" cy="280076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To be recorded and approved by a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higher Ranked Scout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Scoutmaster and/or Assistant Scoutmaster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Board of Review (Committee Members)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Submitted to Advancement Chair for 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Scout’s Primary advancement record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105CA0-DF9E-436A-9910-7DA2B3A3C780}"/>
              </a:ext>
            </a:extLst>
          </p:cNvPr>
          <p:cNvSpPr txBox="1"/>
          <p:nvPr/>
        </p:nvSpPr>
        <p:spPr>
          <a:xfrm>
            <a:off x="6339776" y="2497275"/>
            <a:ext cx="5120640" cy="4114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Individual Rank Advancements may be input by individual scout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Rank approved by Advancement Chair after 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Merit Badge requirements may be recorded by scout if done individually; approved by the Advancement Chair/Assigned Counselor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If done as a group or troop event, must be recorded by Advancement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Troop Camping and Service Logs are filled out by Advancement Chairs</a:t>
            </a:r>
          </a:p>
        </p:txBody>
      </p:sp>
    </p:spTree>
    <p:extLst>
      <p:ext uri="{BB962C8B-B14F-4D97-AF65-F5344CB8AC3E}">
        <p14:creationId xmlns:p14="http://schemas.microsoft.com/office/powerpoint/2010/main" val="1394957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A Scout Learns: Rank Advancement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7" y="1905082"/>
            <a:ext cx="7179605" cy="4713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700" b="1" dirty="0">
                <a:cs typeface="Arial" panose="020B0604020202020204" pitchFamily="34" charset="0"/>
              </a:rPr>
              <a:t>Scout Rank: Learning the Basic Information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Knowledge and understanding of the Scout Oath, </a:t>
            </a:r>
            <a:br>
              <a:rPr lang="en-US" sz="2200" dirty="0"/>
            </a:br>
            <a:r>
              <a:rPr lang="en-US" sz="2200" dirty="0"/>
              <a:t>Scout Law, Scout Motto, Scout Slogan, and troop operations and safety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80% of requirements are similar to the Arrow of Light</a:t>
            </a:r>
            <a:br>
              <a:rPr lang="en-US" sz="2200" dirty="0"/>
            </a:br>
            <a:r>
              <a:rPr lang="en-US" sz="2200" dirty="0"/>
              <a:t>(Cub Scouts)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Most scouts earn soon after joining (2-3 Months)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Knowledge of how Merit Badges and the </a:t>
            </a:r>
            <a:br>
              <a:rPr lang="en-US" sz="2200" dirty="0"/>
            </a:br>
            <a:r>
              <a:rPr lang="en-US" sz="2200" dirty="0"/>
              <a:t>Troop operate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E5B962-1611-4A8E-9B29-3883B493E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31" y="2481813"/>
            <a:ext cx="198120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A Scout Learns: Rank Advancement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6" y="1905082"/>
            <a:ext cx="7939587" cy="4713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>
                <a:cs typeface="Arial" panose="020B0604020202020204" pitchFamily="34" charset="0"/>
              </a:rPr>
              <a:t>Tenderfoot, Second Class, and First Class: Oriented toward learning and practicing life and scout skills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Key concepts: Camping, First Aid, Aquatics, Citizenship, </a:t>
            </a:r>
            <a:br>
              <a:rPr lang="en-US" sz="2200" dirty="0"/>
            </a:br>
            <a:r>
              <a:rPr lang="en-US" sz="2200" dirty="0"/>
              <a:t>Hiking, Land Navigation, and Fitness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Requirements for community service for all ranks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Many requirements teach techniques for life experiences and working towards Eagle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Requirements can be worked, simultaneously; ranks earned </a:t>
            </a:r>
            <a:br>
              <a:rPr lang="en-US" sz="2200" dirty="0"/>
            </a:br>
            <a:r>
              <a:rPr lang="en-US" sz="2200" dirty="0"/>
              <a:t>in sequence 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No Time Requirements, a scout could complete a Board of Review for Tenderfoot and Second Class in the same night!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Most Scouts can reach First Class in approximately 18 months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FCFC1-A46A-47DA-B701-671762883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748" y="2925815"/>
            <a:ext cx="1458229" cy="1857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6B35C6-B52C-4F4D-AB6F-A5C7033A9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374" y="4289673"/>
            <a:ext cx="1458229" cy="18227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CA3717-94BE-4095-A1C3-2E8BAF8A7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534" y="1958348"/>
            <a:ext cx="1458228" cy="18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30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A Scout Learns: Rank Advancement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6" y="1905082"/>
            <a:ext cx="7939587" cy="4713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>
                <a:cs typeface="Arial" panose="020B0604020202020204" pitchFamily="34" charset="0"/>
              </a:rPr>
              <a:t>Star &amp; Life Requirements (Mastering the Scout Skills)</a:t>
            </a:r>
          </a:p>
          <a:p>
            <a:pPr lvl="1"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5-6 Merit badges (some Eagle Required) </a:t>
            </a:r>
          </a:p>
          <a:p>
            <a:pPr lvl="1"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4-6 Months of </a:t>
            </a:r>
            <a:r>
              <a:rPr lang="en-US" sz="2200" dirty="0"/>
              <a:t>Leadership </a:t>
            </a:r>
          </a:p>
          <a:p>
            <a:pPr lvl="1">
              <a:spcBef>
                <a:spcPts val="1000"/>
              </a:spcBef>
            </a:pPr>
            <a:r>
              <a:rPr lang="en-US" sz="2200" dirty="0"/>
              <a:t>4-6 Months time in rank</a:t>
            </a:r>
          </a:p>
          <a:p>
            <a:pPr lvl="1">
              <a:spcBef>
                <a:spcPts val="1000"/>
              </a:spcBef>
            </a:pPr>
            <a:r>
              <a:rPr lang="en-US" sz="2200" dirty="0"/>
              <a:t>Community Service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>
                <a:cs typeface="Arial" panose="020B0604020202020204" pitchFamily="34" charset="0"/>
              </a:rPr>
              <a:t>Eagle Scout Requirements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21 Merit badges (13 Eagle Required in July 2022) 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6 Months of </a:t>
            </a:r>
            <a:r>
              <a:rPr lang="en-US" sz="2200" dirty="0"/>
              <a:t>Leadership &amp; time in Rank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Community Service Project (Plan, Fundraise, Execute)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Complete a District Level Board of Review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92B4DE-ECB3-44B4-A54D-C81A25D61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620" y="1939128"/>
            <a:ext cx="1479829" cy="18479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C911B0-DC9F-43E8-9130-B6699427F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98" y="1939128"/>
            <a:ext cx="1447800" cy="18479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11B200-9EC2-462C-A74A-A9AC01A2FA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r="8156"/>
          <a:stretch/>
        </p:blipFill>
        <p:spPr>
          <a:xfrm>
            <a:off x="8901625" y="4055301"/>
            <a:ext cx="1645920" cy="19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6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Included in Presentation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8E8D8C-435E-4CEC-922C-5D54CB57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65706"/>
          </a:xfrm>
        </p:spPr>
        <p:txBody>
          <a:bodyPr numCol="2">
            <a:normAutofit/>
          </a:bodyPr>
          <a:lstStyle/>
          <a:p>
            <a:pPr eaLnBrk="1" hangingPunct="1">
              <a:spcBef>
                <a:spcPts val="1000"/>
              </a:spcBef>
            </a:pPr>
            <a:r>
              <a:rPr lang="en-US" sz="2400" dirty="0"/>
              <a:t>What Scouting is All About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/>
              <a:t>Troop Organization</a:t>
            </a:r>
          </a:p>
          <a:p>
            <a:pPr marL="457200" lvl="1" indent="0">
              <a:spcBef>
                <a:spcPts val="1000"/>
              </a:spcBef>
              <a:buNone/>
            </a:pPr>
            <a:r>
              <a:rPr lang="en-US" i="1" dirty="0"/>
              <a:t>Goals (Aims), Troop 313, Key 3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/>
              <a:t>Scout’s Leadership within the Troop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Safety First!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/>
              <a:t>Troop Camping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Equipment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Uniforms</a:t>
            </a:r>
          </a:p>
          <a:p>
            <a:pPr>
              <a:spcBef>
                <a:spcPts val="1000"/>
              </a:spcBef>
            </a:pPr>
            <a:endParaRPr lang="en-US" sz="2400" dirty="0"/>
          </a:p>
          <a:p>
            <a:pPr>
              <a:spcBef>
                <a:spcPts val="1000"/>
              </a:spcBef>
            </a:pPr>
            <a:endParaRPr lang="en-US" sz="2400" dirty="0"/>
          </a:p>
          <a:p>
            <a:pPr eaLnBrk="1" hangingPunct="1">
              <a:spcBef>
                <a:spcPts val="1000"/>
              </a:spcBef>
            </a:pPr>
            <a:r>
              <a:rPr lang="en-US" sz="2400" dirty="0"/>
              <a:t>Advancements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/>
              <a:t>Service Project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/>
              <a:t>Troop Communication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/>
              <a:t>Budget &amp; Finance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/>
              <a:t>Health &amp; Wellness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/>
              <a:t>How to Help!</a:t>
            </a:r>
          </a:p>
          <a:p>
            <a:pPr eaLnBrk="1" hangingPunct="1">
              <a:spcBef>
                <a:spcPts val="1000"/>
              </a:spcBef>
            </a:pPr>
            <a:r>
              <a:rPr lang="en-US" sz="2400" dirty="0"/>
              <a:t>Q&amp;A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38403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A Scout is Tested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7" y="1905082"/>
            <a:ext cx="7019699" cy="4713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cs typeface="Arial" panose="020B0604020202020204" pitchFamily="34" charset="0"/>
              </a:rPr>
              <a:t>In Troop 313, Scouts two ranks higher may approve a </a:t>
            </a:r>
            <a:br>
              <a:rPr lang="en-US" sz="2200" dirty="0">
                <a:cs typeface="Arial" panose="020B0604020202020204" pitchFamily="34" charset="0"/>
              </a:rPr>
            </a:br>
            <a:r>
              <a:rPr lang="en-US" sz="2200" dirty="0">
                <a:cs typeface="Arial" panose="020B0604020202020204" pitchFamily="34" charset="0"/>
              </a:rPr>
              <a:t>Rank Achievement. (Example: </a:t>
            </a:r>
            <a:r>
              <a:rPr lang="en-US" sz="2200" dirty="0"/>
              <a:t>1st Class can test Tenderfoot, Star can test 2nd Class, and Life can test 1st Class.  Adults test Star, Life, and Eagle.</a:t>
            </a:r>
            <a:r>
              <a:rPr lang="en-US" sz="2200" dirty="0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Those approving must witness or test the Scout as stated in the book </a:t>
            </a:r>
          </a:p>
          <a:p>
            <a:pPr marL="457200" lvl="1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i="1" dirty="0">
                <a:solidFill>
                  <a:schemeClr val="accent2"/>
                </a:solidFill>
                <a:cs typeface="Arial" panose="020B0604020202020204" pitchFamily="34" charset="0"/>
              </a:rPr>
              <a:t>If, for example, a requirement uses words like “show,” “demonstrate,” or “discuss,” then that is what Scouts must do. Filling out a worksheet, for example, would not suffice.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88DBB8D-0C2D-446D-9031-CC9BD2938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9114" y="1907178"/>
            <a:ext cx="2976768" cy="469886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682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Rank Advancement . . . Pitfalls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8200" y="2635137"/>
            <a:ext cx="5539992" cy="3752637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b="1" i="1" dirty="0"/>
              <a:t>Lack of getting items signed off 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Must repeat requirements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Lose interest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Lack of participation</a:t>
            </a:r>
          </a:p>
          <a:p>
            <a:pPr lvl="1"/>
            <a:r>
              <a:rPr lang="en-US" sz="2200" b="1" i="1" dirty="0"/>
              <a:t>Lost Records </a:t>
            </a:r>
          </a:p>
          <a:p>
            <a:pPr lvl="2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Missing Rank Cards</a:t>
            </a:r>
          </a:p>
          <a:p>
            <a:pPr lvl="2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Missing Merit Badge</a:t>
            </a:r>
          </a:p>
          <a:p>
            <a:pPr lvl="2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Lost Scout Handbook</a:t>
            </a:r>
          </a:p>
          <a:p>
            <a:pPr lvl="1">
              <a:spcBef>
                <a:spcPts val="1000"/>
              </a:spcBef>
            </a:pPr>
            <a:r>
              <a:rPr lang="en-US" sz="2200" b="1" i="1" dirty="0"/>
              <a:t>The “Fumes”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D78A2D-1F86-405D-A922-31F7BB8F5CC1}"/>
              </a:ext>
            </a:extLst>
          </p:cNvPr>
          <p:cNvSpPr txBox="1"/>
          <p:nvPr/>
        </p:nvSpPr>
        <p:spPr>
          <a:xfrm>
            <a:off x="838200" y="1945329"/>
            <a:ext cx="8618483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700" b="1" dirty="0"/>
              <a:t>Pitfalls exist for all scouts and increase as they get older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36D8D36-DB38-4758-9B4C-BBA5D0B9AECF}"/>
              </a:ext>
            </a:extLst>
          </p:cNvPr>
          <p:cNvSpPr txBox="1">
            <a:spLocks/>
          </p:cNvSpPr>
          <p:nvPr/>
        </p:nvSpPr>
        <p:spPr>
          <a:xfrm>
            <a:off x="5813807" y="2635137"/>
            <a:ext cx="5920993" cy="3752637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b="1" i="1" dirty="0"/>
              <a:t>Poor planning</a:t>
            </a:r>
          </a:p>
          <a:p>
            <a:pPr lvl="2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Not enough time for ranks</a:t>
            </a:r>
          </a:p>
          <a:p>
            <a:pPr lvl="2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Not able to complete merit badges</a:t>
            </a:r>
          </a:p>
          <a:p>
            <a:pPr lvl="3">
              <a:spcBef>
                <a:spcPts val="100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‼"/>
            </a:pPr>
            <a:r>
              <a:rPr lang="en-US" sz="2200" dirty="0"/>
              <a:t>Personal Management, Family Life, and Physical Fitness all have </a:t>
            </a:r>
            <a:br>
              <a:rPr lang="en-US" sz="2200" dirty="0"/>
            </a:br>
            <a:r>
              <a:rPr lang="en-US" sz="2200" dirty="0"/>
              <a:t>3-month logging requirements</a:t>
            </a:r>
          </a:p>
          <a:p>
            <a:pPr lvl="3">
              <a:spcBef>
                <a:spcPts val="100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‼"/>
            </a:pPr>
            <a:r>
              <a:rPr lang="en-US" sz="2200" dirty="0"/>
              <a:t>Camping MB requires 20 nights</a:t>
            </a:r>
          </a:p>
          <a:p>
            <a:pPr lvl="3">
              <a:spcBef>
                <a:spcPts val="100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‼"/>
            </a:pPr>
            <a:r>
              <a:rPr lang="en-US" sz="2200" dirty="0"/>
              <a:t>Some MBs have prerequisites (Emergency Prep requires First Aid)</a:t>
            </a:r>
          </a:p>
          <a:p>
            <a:pPr lvl="4"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en-US" sz="2200" dirty="0"/>
          </a:p>
          <a:p>
            <a:pPr lvl="2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en-US" sz="2200" dirty="0"/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90409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+mn-lt"/>
              </a:rPr>
              <a:t>How to Avoid the Pitfalls</a:t>
            </a:r>
            <a:endParaRPr lang="en-US" sz="5400" i="1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8" y="1905082"/>
            <a:ext cx="5970916" cy="32738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Start on the Eagle Binder with all rank and </a:t>
            </a:r>
            <a:br>
              <a:rPr lang="en-US" sz="2400" dirty="0"/>
            </a:br>
            <a:r>
              <a:rPr lang="en-US" sz="2400" dirty="0"/>
              <a:t>MB Cards in 9 pocket holders</a:t>
            </a:r>
          </a:p>
          <a:p>
            <a:r>
              <a:rPr lang="en-US" sz="2400" dirty="0"/>
              <a:t>Make copies of scout handbook approvals periodically, put into Eagle Binder</a:t>
            </a:r>
          </a:p>
          <a:p>
            <a:r>
              <a:rPr lang="en-US" sz="2400" b="1" i="1" dirty="0"/>
              <a:t>Most important . . . </a:t>
            </a:r>
            <a:r>
              <a:rPr lang="en-US" sz="2400" dirty="0"/>
              <a:t>Be involved with your scout, ask questions, ask where you can help and motivate through the tough times </a:t>
            </a:r>
            <a:endParaRPr lang="en-US" sz="2200" dirty="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5DB6A6-ACF2-4E46-B0F9-5CB01E389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68" y="2115019"/>
            <a:ext cx="4109545" cy="30821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056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Rank Advancement: Parents’ Role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6" y="1905082"/>
            <a:ext cx="10514014" cy="4713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700" b="1" dirty="0"/>
              <a:t>Parents’ role </a:t>
            </a:r>
            <a:r>
              <a:rPr lang="en-US" altLang="en-US" sz="2700" b="1" dirty="0"/>
              <a:t>is to </a:t>
            </a:r>
            <a:r>
              <a:rPr lang="en-US" altLang="en-US" sz="2700" b="1" u="sng" dirty="0"/>
              <a:t>monitor</a:t>
            </a:r>
            <a:r>
              <a:rPr lang="en-US" altLang="en-US" sz="2700" b="1" dirty="0"/>
              <a:t>, </a:t>
            </a:r>
            <a:r>
              <a:rPr lang="en-US" altLang="en-US" sz="2700" b="1" u="sng" dirty="0"/>
              <a:t>motivate</a:t>
            </a:r>
            <a:r>
              <a:rPr lang="en-US" altLang="en-US" sz="2700" b="1" dirty="0"/>
              <a:t>, and </a:t>
            </a:r>
            <a:r>
              <a:rPr lang="en-US" altLang="en-US" sz="2700" b="1" u="sng" dirty="0"/>
              <a:t>support</a:t>
            </a:r>
            <a:r>
              <a:rPr lang="en-US" altLang="en-US" sz="2700" b="1" dirty="0"/>
              <a:t> the scout</a:t>
            </a:r>
            <a:r>
              <a:rPr lang="en-US" sz="2700" b="1" dirty="0"/>
              <a:t> 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Establish joint plan to work to Eagle Scout rank with time frames </a:t>
            </a:r>
            <a:br>
              <a:rPr lang="en-US" sz="2200" dirty="0">
                <a:cs typeface="Arial" panose="020B0604020202020204" pitchFamily="34" charset="0"/>
              </a:rPr>
            </a:br>
            <a:r>
              <a:rPr lang="en-US" sz="2200" dirty="0">
                <a:cs typeface="Arial" panose="020B0604020202020204" pitchFamily="34" charset="0"/>
              </a:rPr>
              <a:t>(set reasonable timeframes) </a:t>
            </a:r>
            <a:r>
              <a:rPr lang="en-US" sz="2200" dirty="0">
                <a:solidFill>
                  <a:schemeClr val="accent2"/>
                </a:solidFill>
                <a:cs typeface="Arial" panose="020B0604020202020204" pitchFamily="34" charset="0"/>
              </a:rPr>
              <a:t>** </a:t>
            </a:r>
            <a:r>
              <a:rPr lang="en-US" sz="2200" b="1" i="1" dirty="0">
                <a:solidFill>
                  <a:schemeClr val="accent2"/>
                </a:solidFill>
                <a:cs typeface="Arial" panose="020B0604020202020204" pitchFamily="34" charset="0"/>
              </a:rPr>
              <a:t>Include time for other activities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Sit down and review your scout’s rank progress on a regular basis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Ask what skills they are learning, working on in their book, ask what they got signed off this week or month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Incorporate skills into daily life: cooking, citizenship, first aid, and physical fitness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Ask about what merit badges are interesting to them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See where they are having roadblocks and ask how they can work through them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Encourage the scout meet with others and have items signed off when they know the skills and have completed the requirements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en-US" altLang="en-US" sz="2200" dirty="0"/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en-US" altLang="en-US" sz="2200" dirty="0"/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5005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A Scout Learns: Merit Badges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6" y="1905082"/>
            <a:ext cx="7684104" cy="4713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700" b="1" dirty="0">
                <a:cs typeface="Arial" panose="020B0604020202020204" pitchFamily="34" charset="0"/>
              </a:rPr>
              <a:t>The Recommended Merit Badge Process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Scout develops an interest in a merit badge; may begin working on the requirements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Scout discusses interest in the merit badge with his unit leader (Scoutmaster or designee)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Unit leader signs a blue card and provides the Scout </a:t>
            </a:r>
            <a:br>
              <a:rPr lang="en-US" sz="2200" dirty="0">
                <a:cs typeface="Arial" panose="020B0604020202020204" pitchFamily="34" charset="0"/>
              </a:rPr>
            </a:br>
            <a:r>
              <a:rPr lang="en-US" sz="2200" dirty="0">
                <a:cs typeface="Arial" panose="020B0604020202020204" pitchFamily="34" charset="0"/>
              </a:rPr>
              <a:t>with at least one counselor contact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Scout contacts the counselor. Merit Badge Counselors </a:t>
            </a:r>
            <a:br>
              <a:rPr lang="en-US" sz="2200" dirty="0">
                <a:cs typeface="Arial" panose="020B0604020202020204" pitchFamily="34" charset="0"/>
              </a:rPr>
            </a:br>
            <a:r>
              <a:rPr lang="en-US" sz="2200" dirty="0">
                <a:cs typeface="Arial" panose="020B0604020202020204" pitchFamily="34" charset="0"/>
              </a:rPr>
              <a:t>must be BSA Registered, Council approved, and must </a:t>
            </a:r>
            <a:br>
              <a:rPr lang="en-US" sz="2200" dirty="0">
                <a:cs typeface="Arial" panose="020B0604020202020204" pitchFamily="34" charset="0"/>
              </a:rPr>
            </a:br>
            <a:r>
              <a:rPr lang="en-US" sz="2200" dirty="0">
                <a:cs typeface="Arial" panose="020B0604020202020204" pitchFamily="34" charset="0"/>
              </a:rPr>
              <a:t>have completed Youth Protection training within the last two years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cs typeface="Arial" panose="020B0604020202020204" pitchFamily="34" charset="0"/>
              </a:rPr>
              <a:t>Counselor considers any work toward requirements completed prior to the initial discussion with the unit leader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AACD421E-99CA-4A52-A79D-F70FB12D3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86896" y="2485697"/>
            <a:ext cx="3236068" cy="334886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54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</a:rPr>
              <a:t>A Scout Learns: Merit Badges </a:t>
            </a:r>
            <a:r>
              <a:rPr lang="en-US" sz="4000" i="1" dirty="0">
                <a:latin typeface="+mn-lt"/>
              </a:rPr>
              <a:t>(continued)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6" y="1905082"/>
            <a:ext cx="7305731" cy="4713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spcBef>
                <a:spcPts val="1000"/>
              </a:spcBef>
            </a:pPr>
            <a:r>
              <a:rPr lang="en-US" sz="2400" dirty="0">
                <a:cs typeface="Arial" panose="020B0604020202020204" pitchFamily="34" charset="0"/>
              </a:rPr>
              <a:t>Scout must meet the requirements </a:t>
            </a:r>
            <a:r>
              <a:rPr lang="en-US" sz="2400" b="1" u="sng" dirty="0">
                <a:cs typeface="Arial" panose="020B0604020202020204" pitchFamily="34" charset="0"/>
              </a:rPr>
              <a:t>as stated</a:t>
            </a:r>
            <a:r>
              <a:rPr lang="en-US" sz="2400" dirty="0">
                <a:cs typeface="Arial" panose="020B0604020202020204" pitchFamily="34" charset="0"/>
              </a:rPr>
              <a:t> in the merit badge book. </a:t>
            </a:r>
            <a:r>
              <a:rPr lang="en-US" sz="2400" b="1" u="sng" dirty="0">
                <a:cs typeface="Arial" panose="020B0604020202020204" pitchFamily="34" charset="0"/>
              </a:rPr>
              <a:t>No more, no less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cs typeface="Arial" panose="020B0604020202020204" pitchFamily="34" charset="0"/>
              </a:rPr>
              <a:t>Scout, his buddy and the counselor meet </a:t>
            </a:r>
            <a:br>
              <a:rPr lang="en-US" sz="2200" dirty="0">
                <a:cs typeface="Arial" panose="020B0604020202020204" pitchFamily="34" charset="0"/>
              </a:rPr>
            </a:br>
            <a:r>
              <a:rPr lang="en-US" sz="2200" dirty="0">
                <a:cs typeface="Arial" panose="020B0604020202020204" pitchFamily="34" charset="0"/>
              </a:rPr>
              <a:t>(often several times)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cs typeface="Arial" panose="020B0604020202020204" pitchFamily="34" charset="0"/>
              </a:rPr>
              <a:t>Scout finishes the requirements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cs typeface="Arial" panose="020B0604020202020204" pitchFamily="34" charset="0"/>
              </a:rPr>
              <a:t>Counselor approves completion via the Blue Card and returns 2/3 of blue card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cs typeface="Arial" panose="020B0604020202020204" pitchFamily="34" charset="0"/>
              </a:rPr>
              <a:t>Scout gives the blue card to Advancement Chair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cs typeface="Arial" panose="020B0604020202020204" pitchFamily="34" charset="0"/>
              </a:rPr>
              <a:t>Advancement Chair reports the merit badge to </a:t>
            </a:r>
            <a:br>
              <a:rPr lang="en-US" sz="2200" dirty="0">
                <a:cs typeface="Arial" panose="020B0604020202020204" pitchFamily="34" charset="0"/>
              </a:rPr>
            </a:br>
            <a:r>
              <a:rPr lang="en-US" sz="2200" dirty="0">
                <a:cs typeface="Arial" panose="020B0604020202020204" pitchFamily="34" charset="0"/>
              </a:rPr>
              <a:t>the council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cs typeface="Arial" panose="020B0604020202020204" pitchFamily="34" charset="0"/>
              </a:rPr>
              <a:t>The Scout receives his merit badge, and the applicant record of blue card at the Court of Honor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AACD421E-99CA-4A52-A79D-F70FB12D3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86896" y="2946603"/>
            <a:ext cx="3236068" cy="242705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11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+mn-lt"/>
              </a:rPr>
              <a:t>Service Projects</a:t>
            </a:r>
            <a:endParaRPr lang="en-US" sz="5400" i="1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89F8D3-6FB0-48BA-8548-5A3AB5C0F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r="1740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5297761" y="2706624"/>
            <a:ext cx="6494845" cy="3483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90000"/>
              </a:lnSpc>
              <a:spcBef>
                <a:spcPts val="1000"/>
              </a:spcBef>
            </a:pPr>
            <a:r>
              <a:rPr lang="en-US" altLang="en-US" sz="2200" dirty="0"/>
              <a:t>All Scouts are expected to participate in service projects. The purpose of this activity is to build a sense of community </a:t>
            </a:r>
          </a:p>
          <a:p>
            <a:pPr marL="914400" lvl="2" indent="0">
              <a:spcBef>
                <a:spcPts val="1000"/>
              </a:spcBef>
              <a:buNone/>
            </a:pPr>
            <a:r>
              <a:rPr lang="en-US" altLang="en-US" sz="2200" dirty="0">
                <a:solidFill>
                  <a:schemeClr val="accent2"/>
                </a:solidFill>
                <a:latin typeface="Georgia" panose="02040502050405020303" pitchFamily="18" charset="0"/>
              </a:rPr>
              <a:t>“Leave this world a little better than you found it.” </a:t>
            </a:r>
            <a:r>
              <a:rPr lang="en-US" altLang="en-US" sz="1800" i="1" dirty="0">
                <a:solidFill>
                  <a:schemeClr val="accent2"/>
                </a:solidFill>
                <a:latin typeface="Georgia" panose="02040502050405020303" pitchFamily="18" charset="0"/>
              </a:rPr>
              <a:t>- Lord Baden-Powell</a:t>
            </a:r>
          </a:p>
          <a:p>
            <a:pPr marL="342900" lvl="1" indent="-342900">
              <a:lnSpc>
                <a:spcPct val="90000"/>
              </a:lnSpc>
              <a:spcBef>
                <a:spcPts val="1000"/>
              </a:spcBef>
            </a:pPr>
            <a:r>
              <a:rPr lang="en-US" altLang="en-US" sz="2200" dirty="0"/>
              <a:t>The Troop will participate in various service projects, for example: Scouting for Food, Second Saturday at Christ Our King</a:t>
            </a:r>
          </a:p>
          <a:p>
            <a:pPr marL="800100" lvl="2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altLang="en-US" sz="2200" dirty="0"/>
              <a:t>Service projects include Eagle projects for Scouts in our Troop </a:t>
            </a:r>
          </a:p>
          <a:p>
            <a:pPr marL="342900" lvl="1" indent="-342900">
              <a:lnSpc>
                <a:spcPct val="90000"/>
              </a:lnSpc>
              <a:spcBef>
                <a:spcPts val="1000"/>
              </a:spcBef>
            </a:pPr>
            <a:r>
              <a:rPr lang="en-US" altLang="en-US" sz="2200" dirty="0"/>
              <a:t>Required for some Merit Badges</a:t>
            </a:r>
          </a:p>
        </p:txBody>
      </p:sp>
    </p:spTree>
    <p:extLst>
      <p:ext uri="{BB962C8B-B14F-4D97-AF65-F5344CB8AC3E}">
        <p14:creationId xmlns:p14="http://schemas.microsoft.com/office/powerpoint/2010/main" val="3960872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Budget and Finance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6" y="1905082"/>
            <a:ext cx="10514014" cy="4713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200" b="1" i="1" dirty="0"/>
              <a:t>Major Fundraisers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Performed by entire Troop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Under Development, as needed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200" b="1" i="1" dirty="0"/>
              <a:t>Activity Fees (usually $20 per trip) are paid via Square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200" b="1" i="1" dirty="0"/>
              <a:t>Troop Budget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Troop Equipment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Patches and Awards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Ceremonies, Events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Scout needs</a:t>
            </a:r>
          </a:p>
        </p:txBody>
      </p:sp>
      <p:pic>
        <p:nvPicPr>
          <p:cNvPr id="3" name="Picture 2" descr="A picture containing text, person, floor, standing&#10;&#10;Description automatically generated">
            <a:extLst>
              <a:ext uri="{FF2B5EF4-FFF2-40B4-BE49-F238E27FC236}">
                <a16:creationId xmlns:a16="http://schemas.microsoft.com/office/drawing/2014/main" id="{3D715D9A-E5CC-4130-A34E-65CCC6AE2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16" y="1900109"/>
            <a:ext cx="3328495" cy="4437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641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Annual Re-Chartering Fees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6" y="1905082"/>
            <a:ext cx="6443883" cy="4713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200" b="1" i="1" dirty="0"/>
              <a:t>BSA grants Christ Our King a charter to run </a:t>
            </a:r>
            <a:br>
              <a:rPr lang="en-US" sz="2200" b="1" i="1" dirty="0"/>
            </a:br>
            <a:r>
              <a:rPr lang="en-US" sz="2200" b="1" i="1" dirty="0"/>
              <a:t>Troop 313. We collect rechartering fees in the fall for returning scouts.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i="1" dirty="0"/>
              <a:t>Fees</a:t>
            </a:r>
            <a:r>
              <a:rPr lang="en-US" sz="2200" dirty="0"/>
              <a:t>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New / Renewal Scout: $160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Crossover Scout (Webelos!): $60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altLang="en-US" sz="2200" dirty="0"/>
              <a:t>Adult Registration: We charge what BSA charges</a:t>
            </a: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15D9A-E5CC-4130-A34E-65CCC6AE2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3244" y="2055813"/>
            <a:ext cx="4048970" cy="3036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9388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What Troop 313 Needs from YOU!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7" y="1905082"/>
            <a:ext cx="5256214" cy="4713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b="1" dirty="0">
                <a:solidFill>
                  <a:schemeClr val="accent2"/>
                </a:solidFill>
              </a:rPr>
              <a:t>Scouts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b="1" i="1" dirty="0"/>
              <a:t>When joining/transferring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BSA Scout registration form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Contact information &amp; </a:t>
            </a:r>
            <a:br>
              <a:rPr lang="en-US" sz="2200" dirty="0"/>
            </a:br>
            <a:r>
              <a:rPr lang="en-US" sz="2200" dirty="0"/>
              <a:t>Medical form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b="1" i="1" dirty="0"/>
              <a:t>Dues</a:t>
            </a:r>
            <a:r>
              <a:rPr lang="en-US" sz="2200" dirty="0"/>
              <a:t>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New Scout $160.00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Crossover Scouts $60.00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b="1" i="1" dirty="0"/>
              <a:t>Update every year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Medical Form, dues, contact information (as needed)</a:t>
            </a:r>
            <a:endParaRPr lang="en-US" sz="2200" b="1" i="1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37D7444-92D3-40C5-9BE8-651980E67867}"/>
              </a:ext>
            </a:extLst>
          </p:cNvPr>
          <p:cNvSpPr txBox="1">
            <a:spLocks/>
          </p:cNvSpPr>
          <p:nvPr/>
        </p:nvSpPr>
        <p:spPr>
          <a:xfrm>
            <a:off x="6094476" y="1920373"/>
            <a:ext cx="5256214" cy="4713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700" b="1" dirty="0">
                <a:solidFill>
                  <a:schemeClr val="accent2"/>
                </a:solidFill>
              </a:rPr>
              <a:t>Registered Adult Leaders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b="1" i="1" dirty="0"/>
              <a:t>Same Information as scouts, plus YPT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b="1" i="1" dirty="0"/>
              <a:t>Dues – BSA rate</a:t>
            </a:r>
          </a:p>
        </p:txBody>
      </p:sp>
    </p:spTree>
    <p:extLst>
      <p:ext uri="{BB962C8B-B14F-4D97-AF65-F5344CB8AC3E}">
        <p14:creationId xmlns:p14="http://schemas.microsoft.com/office/powerpoint/2010/main" val="1327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5F8F8-D7B1-4377-B026-1619F717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+mn-lt"/>
              </a:rPr>
              <a:t>What Scouting is All About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A862-771A-44DD-BD09-905EF5343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670097" cy="332066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altLang="en-US" sz="2400" dirty="0"/>
              <a:t>Scouts BSA is the traditional Scouting experience for youth in </a:t>
            </a:r>
            <a:br>
              <a:rPr lang="en-US" altLang="en-US" sz="2400" dirty="0"/>
            </a:br>
            <a:r>
              <a:rPr lang="en-US" altLang="en-US" sz="2400" dirty="0"/>
              <a:t>fifth grade through high school. </a:t>
            </a:r>
          </a:p>
          <a:p>
            <a:pPr marL="0" indent="0">
              <a:buNone/>
            </a:pPr>
            <a:r>
              <a:rPr lang="en-US" altLang="en-US" sz="2400" b="1" i="1" dirty="0"/>
              <a:t>Service</a:t>
            </a:r>
            <a:r>
              <a:rPr lang="en-US" altLang="en-US" sz="2400" dirty="0"/>
              <a:t>, </a:t>
            </a:r>
            <a:r>
              <a:rPr lang="en-US" altLang="en-US" sz="2400" b="1" i="1" dirty="0"/>
              <a:t>community engagement</a:t>
            </a:r>
            <a:r>
              <a:rPr lang="en-US" altLang="en-US" sz="2400" dirty="0"/>
              <a:t>, and </a:t>
            </a:r>
            <a:r>
              <a:rPr lang="en-US" altLang="en-US" sz="2400" b="1" i="1" dirty="0"/>
              <a:t>leadership development</a:t>
            </a:r>
            <a:r>
              <a:rPr lang="en-US" altLang="en-US" sz="2400" dirty="0"/>
              <a:t> become increasingly important parts of the program as youth lead their own activities and work their way toward earning Scouting’s highest rank, </a:t>
            </a:r>
            <a:r>
              <a:rPr lang="en-US" altLang="en-US" sz="2400" b="1" i="1" dirty="0"/>
              <a:t>Eagle Scout</a:t>
            </a:r>
            <a:r>
              <a:rPr lang="en-US" altLang="en-US" sz="2400" dirty="0"/>
              <a:t>.</a:t>
            </a:r>
            <a:endParaRPr lang="en-US" sz="2400" dirty="0"/>
          </a:p>
        </p:txBody>
      </p:sp>
      <p:pic>
        <p:nvPicPr>
          <p:cNvPr id="6" name="Content Placeholder 5" descr="A group of people holding flags&#10;&#10;Description automatically generated with medium confidence">
            <a:extLst>
              <a:ext uri="{FF2B5EF4-FFF2-40B4-BE49-F238E27FC236}">
                <a16:creationId xmlns:a16="http://schemas.microsoft.com/office/drawing/2014/main" id="{4554EA58-9C6A-4CA3-9545-1CC135A978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 b="1685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3000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Health and Wellness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6" y="1905082"/>
            <a:ext cx="8798199" cy="4713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/>
              <a:t>Medicine Handling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Scout must administer own medicine unless specific </a:t>
            </a:r>
            <a:br>
              <a:rPr lang="en-US" sz="2200" dirty="0"/>
            </a:br>
            <a:r>
              <a:rPr lang="en-US" sz="2200" dirty="0"/>
              <a:t>circumstances prevent it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/>
              <a:t>Medical Forms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Forms A&amp;B for 2 or less days (weekend trips)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Forms C required for 3-day trips or longer (physician filled in form)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/>
              <a:t>Special Needs/Disabilities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Any special needs or disabilities should be discussed with the Scoutmaster and/or Committee Chair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This is a judgement free zone 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Knowing helps Leaders and helps Scouts</a:t>
            </a:r>
          </a:p>
        </p:txBody>
      </p:sp>
      <p:pic>
        <p:nvPicPr>
          <p:cNvPr id="8" name="Picture 8" descr="first aid merit badge">
            <a:extLst>
              <a:ext uri="{FF2B5EF4-FFF2-40B4-BE49-F238E27FC236}">
                <a16:creationId xmlns:a16="http://schemas.microsoft.com/office/drawing/2014/main" id="{3F9C44BF-FAAB-4C80-B32F-C0D1B0C7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985" y="2116020"/>
            <a:ext cx="1736144" cy="177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323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+mn-lt"/>
              </a:rPr>
              <a:t>How to Help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6" y="1905082"/>
            <a:ext cx="5497951" cy="47134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700" b="1" dirty="0"/>
              <a:t>Volunteer for one of the Adult Roles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Merit Badge Counselors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Assistant for Trips or Activity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General Committee Members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Transportation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Fund Raiser Support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2200" dirty="0"/>
              <a:t>Service Support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498B6F-1B08-4B83-8B89-D8A244AAF074}"/>
              </a:ext>
            </a:extLst>
          </p:cNvPr>
          <p:cNvSpPr txBox="1"/>
          <p:nvPr/>
        </p:nvSpPr>
        <p:spPr>
          <a:xfrm>
            <a:off x="6986331" y="5296235"/>
            <a:ext cx="39834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2"/>
                </a:solidFill>
                <a:latin typeface="Georgia" panose="02040502050405020303" pitchFamily="18" charset="0"/>
              </a:rPr>
              <a:t>“When you want a thing done, </a:t>
            </a:r>
            <a:r>
              <a:rPr lang="en-US" sz="2200" b="1" i="1" dirty="0">
                <a:solidFill>
                  <a:schemeClr val="accent2"/>
                </a:solidFill>
                <a:latin typeface="Georgia" panose="02040502050405020303" pitchFamily="18" charset="0"/>
              </a:rPr>
              <a:t>‘Don’t do it yourself’ </a:t>
            </a:r>
            <a:r>
              <a:rPr lang="en-US" sz="2200" dirty="0">
                <a:solidFill>
                  <a:schemeClr val="accent2"/>
                </a:solidFill>
                <a:latin typeface="Georgia" panose="02040502050405020303" pitchFamily="18" charset="0"/>
              </a:rPr>
              <a:t>is a good motto for Scoutmasters.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0D1AB1-4D46-4FAB-A4FC-1F1BA5A4F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713" y="1975311"/>
            <a:ext cx="2324656" cy="3103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554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Troop 313 Committee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8E8D8C-435E-4CEC-922C-5D54CB57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257800" cy="4687088"/>
          </a:xfrm>
        </p:spPr>
        <p:txBody>
          <a:bodyPr numCol="1"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000" b="1" i="1" dirty="0"/>
              <a:t>Debbie Welch: </a:t>
            </a:r>
            <a:r>
              <a:rPr lang="en-US" sz="2000" dirty="0"/>
              <a:t>Committee Chair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000" b="1" i="1" dirty="0"/>
              <a:t>Ryan Gross: </a:t>
            </a:r>
            <a:r>
              <a:rPr lang="en-US" sz="2000" dirty="0">
                <a:highlight>
                  <a:srgbClr val="00FF00"/>
                </a:highlight>
              </a:rPr>
              <a:t>Advancement</a:t>
            </a:r>
            <a:r>
              <a:rPr lang="en-US" sz="2000" dirty="0"/>
              <a:t>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000" b="1" i="1" dirty="0"/>
              <a:t>Chris Van de </a:t>
            </a:r>
            <a:r>
              <a:rPr lang="en-US" sz="2000" b="1" i="1" dirty="0" err="1"/>
              <a:t>Verg</a:t>
            </a:r>
            <a:r>
              <a:rPr lang="en-US" sz="2000" b="1" i="1" dirty="0"/>
              <a:t>: </a:t>
            </a:r>
            <a:r>
              <a:rPr lang="en-US" sz="2000" dirty="0">
                <a:highlight>
                  <a:srgbClr val="FFFF00"/>
                </a:highlight>
              </a:rPr>
              <a:t>Treasurer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000" b="1" i="1" dirty="0"/>
              <a:t>Ashley </a:t>
            </a:r>
            <a:r>
              <a:rPr lang="en-US" sz="2000" b="1" i="1" dirty="0" err="1"/>
              <a:t>Matiello</a:t>
            </a:r>
            <a:r>
              <a:rPr lang="en-US" sz="2000" b="1" i="1" dirty="0"/>
              <a:t>: </a:t>
            </a:r>
            <a:r>
              <a:rPr lang="en-US" sz="2000" dirty="0"/>
              <a:t>Fundraising Coordinator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1" dirty="0"/>
              <a:t>Joe Rainwater: </a:t>
            </a:r>
            <a:r>
              <a:rPr lang="en-US" sz="2000" dirty="0">
                <a:highlight>
                  <a:srgbClr val="FFFF00"/>
                </a:highlight>
              </a:rPr>
              <a:t>Summer Camp Coordinator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1" dirty="0"/>
              <a:t>Matt Cornelius: </a:t>
            </a:r>
            <a:r>
              <a:rPr lang="en-US" sz="2000" dirty="0"/>
              <a:t>Equipment Coordinator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1" dirty="0"/>
              <a:t>Alan Clayton: </a:t>
            </a:r>
            <a:r>
              <a:rPr lang="en-US" sz="2000" dirty="0"/>
              <a:t>Webmaster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1" dirty="0"/>
              <a:t>Chris Gauthier: </a:t>
            </a:r>
            <a:r>
              <a:rPr lang="en-US" sz="2000" dirty="0"/>
              <a:t>Membership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1" dirty="0"/>
              <a:t>Cheryl Wyngarden: </a:t>
            </a:r>
            <a:r>
              <a:rPr lang="en-US" sz="2000" dirty="0"/>
              <a:t>Medical Officer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1" dirty="0"/>
              <a:t>Mike Mullis: </a:t>
            </a:r>
            <a:r>
              <a:rPr lang="en-US" sz="2000" dirty="0"/>
              <a:t>Chaplain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BAA6AAE-581D-4C9B-BD92-91EE77E7F4FD}"/>
              </a:ext>
            </a:extLst>
          </p:cNvPr>
          <p:cNvSpPr txBox="1">
            <a:spLocks/>
          </p:cNvSpPr>
          <p:nvPr/>
        </p:nvSpPr>
        <p:spPr>
          <a:xfrm>
            <a:off x="6094476" y="1924411"/>
            <a:ext cx="5257800" cy="468708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VACANT– Friends of Scouting</a:t>
            </a:r>
          </a:p>
          <a:p>
            <a:r>
              <a:rPr lang="en-US" sz="2000" dirty="0"/>
              <a:t>VACANT – Scouting for Food</a:t>
            </a:r>
          </a:p>
          <a:p>
            <a:r>
              <a:rPr lang="en-US" sz="2000" dirty="0"/>
              <a:t>VACANT – Parent Coordinator</a:t>
            </a:r>
          </a:p>
          <a:p>
            <a:r>
              <a:rPr lang="en-US" sz="2000" dirty="0"/>
              <a:t>VACANT – Public Relations</a:t>
            </a:r>
          </a:p>
          <a:p>
            <a:r>
              <a:rPr lang="en-US" sz="2000" dirty="0"/>
              <a:t>VACANT – Activities Coordinator (Usually ASM)</a:t>
            </a:r>
          </a:p>
          <a:p>
            <a:r>
              <a:rPr lang="en-US" sz="2000" dirty="0"/>
              <a:t>VACANT – Popcorn Fundraising</a:t>
            </a:r>
          </a:p>
          <a:p>
            <a:r>
              <a:rPr lang="en-US" sz="2000" dirty="0"/>
              <a:t>VACANT – Uniform Exchange/Lost &amp; Found</a:t>
            </a:r>
          </a:p>
          <a:p>
            <a:r>
              <a:rPr lang="en-US" sz="2000" dirty="0"/>
              <a:t>VACANT – Troop Secretary</a:t>
            </a:r>
          </a:p>
          <a:p>
            <a:r>
              <a:rPr lang="en-US" sz="2000" dirty="0"/>
              <a:t>VACANT – Training Coordinator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dirty="0">
                <a:solidFill>
                  <a:schemeClr val="accent2"/>
                </a:solidFill>
              </a:rPr>
              <a:t>See additional website for roles and descriptions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3408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5F8F8-D7B1-4377-B026-1619F717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+mn-lt"/>
              </a:rPr>
              <a:t>Adult Training Opportunities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54EA58-9C6A-4CA3-9545-1CC135A978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r="5322"/>
          <a:stretch/>
        </p:blipFill>
        <p:spPr>
          <a:xfrm>
            <a:off x="2" y="11"/>
            <a:ext cx="4657306" cy="694944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A862-771A-44DD-BD09-905EF5343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575" y="2629616"/>
            <a:ext cx="6568604" cy="3483864"/>
          </a:xfrm>
        </p:spPr>
        <p:txBody>
          <a:bodyPr vert="horz" lIns="91440" tIns="45720" rIns="91440" bIns="45720" rtlCol="0">
            <a:noAutofit/>
          </a:bodyPr>
          <a:lstStyle/>
          <a:p>
            <a:pPr lvl="1">
              <a:lnSpc>
                <a:spcPct val="70000"/>
              </a:lnSpc>
              <a:spcBef>
                <a:spcPts val="1000"/>
              </a:spcBef>
            </a:pPr>
            <a:r>
              <a:rPr lang="en-US" sz="2200" dirty="0"/>
              <a:t>Position Training</a:t>
            </a:r>
          </a:p>
          <a:p>
            <a:pPr lvl="1">
              <a:lnSpc>
                <a:spcPct val="70000"/>
              </a:lnSpc>
              <a:spcBef>
                <a:spcPts val="1000"/>
              </a:spcBef>
            </a:pPr>
            <a:r>
              <a:rPr lang="en-US" sz="2200" dirty="0"/>
              <a:t>Wood Badge every Spring and Fall</a:t>
            </a:r>
          </a:p>
          <a:p>
            <a:pPr lvl="1">
              <a:lnSpc>
                <a:spcPct val="70000"/>
              </a:lnSpc>
              <a:spcBef>
                <a:spcPts val="1000"/>
              </a:spcBef>
            </a:pPr>
            <a:r>
              <a:rPr lang="en-US" sz="2200" dirty="0"/>
              <a:t>University of Scouting</a:t>
            </a:r>
          </a:p>
          <a:p>
            <a:pPr lvl="1">
              <a:lnSpc>
                <a:spcPct val="70000"/>
              </a:lnSpc>
              <a:spcBef>
                <a:spcPts val="1000"/>
              </a:spcBef>
            </a:pPr>
            <a:r>
              <a:rPr lang="en-US" sz="2200" dirty="0"/>
              <a:t>Introduction to Outdoor Leader Skills</a:t>
            </a:r>
          </a:p>
          <a:p>
            <a:pPr lvl="1">
              <a:lnSpc>
                <a:spcPct val="70000"/>
              </a:lnSpc>
              <a:spcBef>
                <a:spcPts val="1000"/>
              </a:spcBef>
            </a:pPr>
            <a:r>
              <a:rPr lang="en-US" sz="2200" dirty="0"/>
              <a:t>Eagles Nest</a:t>
            </a:r>
          </a:p>
          <a:p>
            <a:pPr lvl="1">
              <a:lnSpc>
                <a:spcPct val="70000"/>
              </a:lnSpc>
              <a:spcBef>
                <a:spcPts val="1000"/>
              </a:spcBef>
            </a:pPr>
            <a:r>
              <a:rPr lang="en-US" sz="2200" dirty="0" err="1"/>
              <a:t>Powderhorn</a:t>
            </a:r>
            <a:r>
              <a:rPr lang="en-US" sz="2200" dirty="0"/>
              <a:t> </a:t>
            </a:r>
          </a:p>
          <a:p>
            <a:pPr lvl="1">
              <a:lnSpc>
                <a:spcPct val="70000"/>
              </a:lnSpc>
              <a:spcBef>
                <a:spcPts val="1000"/>
              </a:spcBef>
            </a:pPr>
            <a:r>
              <a:rPr lang="en-US" sz="2200" dirty="0"/>
              <a:t>Youth Protection Training Online  </a:t>
            </a:r>
          </a:p>
          <a:p>
            <a:pPr lvl="1">
              <a:lnSpc>
                <a:spcPct val="70000"/>
              </a:lnSpc>
              <a:spcBef>
                <a:spcPts val="1000"/>
              </a:spcBef>
            </a:pPr>
            <a:r>
              <a:rPr lang="en-US" sz="2200" dirty="0"/>
              <a:t>Committee Training Online</a:t>
            </a:r>
          </a:p>
          <a:p>
            <a:pPr lvl="1">
              <a:lnSpc>
                <a:spcPct val="70000"/>
              </a:lnSpc>
              <a:spcBef>
                <a:spcPts val="1000"/>
              </a:spcBef>
            </a:pPr>
            <a:r>
              <a:rPr lang="en-US" sz="2200" dirty="0"/>
              <a:t>Round Table</a:t>
            </a:r>
          </a:p>
          <a:p>
            <a:pPr lvl="1">
              <a:lnSpc>
                <a:spcPct val="70000"/>
              </a:lnSpc>
              <a:spcBef>
                <a:spcPts val="1000"/>
              </a:spcBef>
            </a:pPr>
            <a:r>
              <a:rPr lang="en-US" sz="2200" dirty="0"/>
              <a:t>And many more </a:t>
            </a:r>
          </a:p>
        </p:txBody>
      </p:sp>
    </p:spTree>
    <p:extLst>
      <p:ext uri="{BB962C8B-B14F-4D97-AF65-F5344CB8AC3E}">
        <p14:creationId xmlns:p14="http://schemas.microsoft.com/office/powerpoint/2010/main" val="2407081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5F8F8-D7B1-4377-B026-1619F717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772749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>
                <a:latin typeface="+mn-lt"/>
              </a:rPr>
              <a:t>Questions?</a:t>
            </a:r>
            <a:endParaRPr lang="en-US" sz="3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A862-771A-44DD-BD09-905EF5343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016003" cy="332066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200">
                <a:latin typeface="Rockwell Nova" panose="020B0604020202020204" pitchFamily="18" charset="0"/>
                <a:ea typeface="Gungsuh" panose="02030600000101010101" pitchFamily="18" charset="-127"/>
              </a:rPr>
              <a:t>“No one can pass through life, any more than he can pass through a bit of country, without leaving tracks behind, and those tracks may often be helpful to those coming after him in finding their way.” </a:t>
            </a:r>
          </a:p>
          <a:p>
            <a:pPr marL="0" indent="0">
              <a:buNone/>
            </a:pPr>
            <a:endParaRPr lang="en-US" sz="2200">
              <a:latin typeface="Rockwell Nova" panose="020B0604020202020204" pitchFamily="18" charset="0"/>
              <a:ea typeface="Gungsuh" panose="02030600000101010101" pitchFamily="18" charset="-127"/>
            </a:endParaRPr>
          </a:p>
          <a:p>
            <a:pPr marL="0" indent="0" algn="r">
              <a:buNone/>
            </a:pPr>
            <a:r>
              <a:rPr lang="en-US" sz="2200">
                <a:latin typeface="Rockwell Nova" panose="020B0604020202020204" pitchFamily="18" charset="0"/>
                <a:ea typeface="Gungsuh" panose="02030600000101010101" pitchFamily="18" charset="-127"/>
              </a:rPr>
              <a:t>-Robert Baden-Powell</a:t>
            </a:r>
            <a:br>
              <a:rPr lang="en-US" sz="2200">
                <a:latin typeface="Rockwell Nova" panose="020B0604020202020204" pitchFamily="18" charset="0"/>
              </a:rPr>
            </a:br>
            <a:endParaRPr lang="en-US" sz="2200" dirty="0">
              <a:latin typeface="Rockwell Nova" panose="020B06040202020202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54EA58-9C6A-4CA3-9545-1CC135A978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060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5F8F8-D7B1-4377-B026-1619F717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+mn-lt"/>
              </a:rPr>
              <a:t>The Goals of Scouting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54EA58-9C6A-4CA3-9545-1CC135A978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r="5322"/>
          <a:stretch/>
        </p:blipFill>
        <p:spPr>
          <a:xfrm>
            <a:off x="2" y="-141967"/>
            <a:ext cx="4691167" cy="6999967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A862-771A-44DD-BD09-905EF5343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575" y="2629616"/>
            <a:ext cx="6251110" cy="348386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altLang="en-US" sz="2200" b="1" dirty="0"/>
              <a:t>The Aims of Scouting BSA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Character development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Citizenship training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Physical, mental, and emotional fitness</a:t>
            </a:r>
          </a:p>
          <a:p>
            <a:pPr marL="0" indent="0">
              <a:buNone/>
            </a:pPr>
            <a:r>
              <a:rPr lang="en-US" altLang="en-US" sz="2200" b="1" dirty="0"/>
              <a:t>Aims Are Delivered by These Methods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Patrols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Outdoor Programs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Advancement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Personal Growth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Leadership Development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Uniform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Associations With Adults</a:t>
            </a:r>
          </a:p>
        </p:txBody>
      </p:sp>
      <p:pic>
        <p:nvPicPr>
          <p:cNvPr id="9" name="Picture 5" descr="character">
            <a:extLst>
              <a:ext uri="{FF2B5EF4-FFF2-40B4-BE49-F238E27FC236}">
                <a16:creationId xmlns:a16="http://schemas.microsoft.com/office/drawing/2014/main" id="{D673A276-8193-45CC-8AC2-45198D362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092" y="4839402"/>
            <a:ext cx="1327294" cy="143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aden-powell">
            <a:extLst>
              <a:ext uri="{FF2B5EF4-FFF2-40B4-BE49-F238E27FC236}">
                <a16:creationId xmlns:a16="http://schemas.microsoft.com/office/drawing/2014/main" id="{A67348BB-2E4C-4293-BD01-511211C8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530" y="2629616"/>
            <a:ext cx="1468419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17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5F8F8-D7B1-4377-B026-1619F717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670097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+mn-lt"/>
              </a:rPr>
              <a:t>Troop 313</a:t>
            </a:r>
            <a:br>
              <a:rPr lang="en-US" sz="5400" b="1" dirty="0">
                <a:latin typeface="+mn-lt"/>
              </a:rPr>
            </a:br>
            <a:r>
              <a:rPr lang="en-US" sz="3600" b="1" i="1" dirty="0">
                <a:solidFill>
                  <a:schemeClr val="accent2"/>
                </a:solidFill>
                <a:latin typeface="+mn-lt"/>
              </a:rPr>
              <a:t>First chartered in 1927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A862-771A-44DD-BD09-905EF5343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415396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Today we have </a:t>
            </a:r>
            <a:r>
              <a:rPr lang="en-US" altLang="en-US" sz="2400" b="1" i="1" dirty="0"/>
              <a:t>over 70 Scouts </a:t>
            </a:r>
            <a:r>
              <a:rPr lang="en-US" altLang="en-US" sz="2400" dirty="0"/>
              <a:t>of a variety of ages and ranks, with over 50 attending Summer Camp.</a:t>
            </a:r>
          </a:p>
          <a:p>
            <a:pPr marL="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Currently we have about </a:t>
            </a:r>
            <a:r>
              <a:rPr lang="en-US" altLang="en-US" sz="2400" b="1" i="1" dirty="0"/>
              <a:t>7 patrols and 1 Cyber patrol</a:t>
            </a:r>
            <a:r>
              <a:rPr lang="en-US" altLang="en-US" sz="2400" dirty="0"/>
              <a:t> which are diverse in age and rank.</a:t>
            </a:r>
          </a:p>
          <a:p>
            <a:pPr marL="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So far in 2022, we had </a:t>
            </a:r>
            <a:br>
              <a:rPr lang="en-US" altLang="en-US" sz="2400" dirty="0"/>
            </a:br>
            <a:r>
              <a:rPr lang="en-US" altLang="en-US" sz="2400" b="1" i="1" dirty="0"/>
              <a:t>1 scout earn Eagle Rank and 5 scouts working on proposals</a:t>
            </a:r>
            <a:r>
              <a:rPr lang="en-US" altLang="en-US" sz="2400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54EA58-9C6A-4CA3-9545-1CC135A978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t="660" r="14952" b="660"/>
          <a:stretch/>
        </p:blipFill>
        <p:spPr>
          <a:xfrm>
            <a:off x="5257800" y="10"/>
            <a:ext cx="6934200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37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AEF1F-D528-4DB2-9D28-74BEC28C0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Key Three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92E9FB3B-AAAA-4970-B1EE-2D1F260BD630}"/>
              </a:ext>
            </a:extLst>
          </p:cNvPr>
          <p:cNvSpPr txBox="1">
            <a:spLocks/>
          </p:cNvSpPr>
          <p:nvPr/>
        </p:nvSpPr>
        <p:spPr>
          <a:xfrm>
            <a:off x="4442651" y="3380781"/>
            <a:ext cx="3405872" cy="3331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The SM is the adult responsible for working directly with the Scouts to help them create the program for the troop. </a:t>
            </a:r>
            <a:br>
              <a:rPr lang="en-US" sz="2200" dirty="0"/>
            </a:br>
            <a:r>
              <a:rPr lang="en-US" sz="2200" dirty="0"/>
              <a:t>The SM trains scout leaders to run the troop by providing direction, coaching, and support.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2DC14639-8EF8-4A44-8247-6F476B35076D}"/>
              </a:ext>
            </a:extLst>
          </p:cNvPr>
          <p:cNvSpPr txBox="1">
            <a:spLocks/>
          </p:cNvSpPr>
          <p:nvPr/>
        </p:nvSpPr>
        <p:spPr>
          <a:xfrm>
            <a:off x="812914" y="2658883"/>
            <a:ext cx="3532515" cy="84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/>
              <a:t>Chartered Organization Representative</a:t>
            </a: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DDFA03BA-5233-4F36-A504-F25E5E798322}"/>
              </a:ext>
            </a:extLst>
          </p:cNvPr>
          <p:cNvSpPr txBox="1">
            <a:spLocks/>
          </p:cNvSpPr>
          <p:nvPr/>
        </p:nvSpPr>
        <p:spPr>
          <a:xfrm>
            <a:off x="812913" y="1996696"/>
            <a:ext cx="3532515" cy="5827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400" b="1" dirty="0">
                <a:solidFill>
                  <a:schemeClr val="accent2"/>
                </a:solidFill>
              </a:rPr>
              <a:t>Alan </a:t>
            </a:r>
            <a:r>
              <a:rPr lang="en-US" sz="3400" b="1" dirty="0" err="1">
                <a:solidFill>
                  <a:schemeClr val="accent2"/>
                </a:solidFill>
              </a:rPr>
              <a:t>Cushen</a:t>
            </a:r>
            <a:endParaRPr lang="en-US" sz="3400" b="1" dirty="0">
              <a:solidFill>
                <a:schemeClr val="accent2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350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9E81E54-7016-4F93-987D-6F98AF4565E2}"/>
              </a:ext>
            </a:extLst>
          </p:cNvPr>
          <p:cNvSpPr txBox="1">
            <a:spLocks/>
          </p:cNvSpPr>
          <p:nvPr/>
        </p:nvSpPr>
        <p:spPr>
          <a:xfrm>
            <a:off x="838200" y="3380781"/>
            <a:ext cx="3293364" cy="3179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The COR is the direct contact between the unit and the Chartered Organization. This individual is also the organization’s contact with the District Committee and the Local Council.</a:t>
            </a:r>
            <a:endParaRPr lang="fi-FI" sz="220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36DB1C4D-A5B6-4BA3-9D2B-7A9458F6CC43}"/>
              </a:ext>
            </a:extLst>
          </p:cNvPr>
          <p:cNvSpPr txBox="1">
            <a:spLocks/>
          </p:cNvSpPr>
          <p:nvPr/>
        </p:nvSpPr>
        <p:spPr>
          <a:xfrm>
            <a:off x="4442651" y="2832088"/>
            <a:ext cx="3532515" cy="47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/>
              <a:t>Scout Master</a:t>
            </a:r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ED1F941-40EF-4E56-AE91-57C564E4E78E}"/>
              </a:ext>
            </a:extLst>
          </p:cNvPr>
          <p:cNvSpPr txBox="1">
            <a:spLocks/>
          </p:cNvSpPr>
          <p:nvPr/>
        </p:nvSpPr>
        <p:spPr>
          <a:xfrm>
            <a:off x="4442651" y="1998058"/>
            <a:ext cx="3532515" cy="829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200" b="1" dirty="0">
                <a:solidFill>
                  <a:schemeClr val="accent2"/>
                </a:solidFill>
              </a:rPr>
              <a:t>Andy Whaley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3600" dirty="0">
                <a:solidFill>
                  <a:schemeClr val="accent2"/>
                </a:solidFill>
              </a:rPr>
              <a:t>atwhaley@gmail.com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400" b="1" dirty="0">
              <a:solidFill>
                <a:schemeClr val="accent2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3500" dirty="0"/>
          </a:p>
        </p:txBody>
      </p: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A2514F2D-BE29-4820-B10D-84E308F0CBB7}"/>
              </a:ext>
            </a:extLst>
          </p:cNvPr>
          <p:cNvSpPr txBox="1">
            <a:spLocks/>
          </p:cNvSpPr>
          <p:nvPr/>
        </p:nvSpPr>
        <p:spPr>
          <a:xfrm>
            <a:off x="8159611" y="3380781"/>
            <a:ext cx="3266131" cy="3331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The CC’s primary responsibility is to organize adult volunteers so that they handle troop administration to support troop leaders in delivering a quality program.</a:t>
            </a:r>
            <a:endParaRPr lang="fi-FI" sz="2200" dirty="0"/>
          </a:p>
        </p:txBody>
      </p:sp>
      <p:sp>
        <p:nvSpPr>
          <p:cNvPr id="30" name="Content Placeholder 9">
            <a:extLst>
              <a:ext uri="{FF2B5EF4-FFF2-40B4-BE49-F238E27FC236}">
                <a16:creationId xmlns:a16="http://schemas.microsoft.com/office/drawing/2014/main" id="{158AD8CB-F1D3-4526-8ADE-798C0E4AC72B}"/>
              </a:ext>
            </a:extLst>
          </p:cNvPr>
          <p:cNvSpPr txBox="1">
            <a:spLocks/>
          </p:cNvSpPr>
          <p:nvPr/>
        </p:nvSpPr>
        <p:spPr>
          <a:xfrm>
            <a:off x="8189158" y="2818656"/>
            <a:ext cx="3532515" cy="4163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/>
              <a:t>Committee Chair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6AE000EF-209C-41C0-8BF7-81CBB227A003}"/>
              </a:ext>
            </a:extLst>
          </p:cNvPr>
          <p:cNvSpPr txBox="1">
            <a:spLocks/>
          </p:cNvSpPr>
          <p:nvPr/>
        </p:nvSpPr>
        <p:spPr>
          <a:xfrm>
            <a:off x="8159611" y="1975312"/>
            <a:ext cx="3532515" cy="847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chemeClr val="accent2"/>
                </a:solidFill>
              </a:rPr>
              <a:t>Debbie Welch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400" dirty="0" err="1">
                <a:solidFill>
                  <a:schemeClr val="accent2"/>
                </a:solidFill>
              </a:rPr>
              <a:t>debbiewelchyoga@gmail.com</a:t>
            </a:r>
            <a:endParaRPr lang="en-US" sz="3400" dirty="0">
              <a:solidFill>
                <a:schemeClr val="accent2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3500" dirty="0"/>
          </a:p>
        </p:txBody>
      </p:sp>
    </p:spTree>
    <p:extLst>
      <p:ext uri="{BB962C8B-B14F-4D97-AF65-F5344CB8AC3E}">
        <p14:creationId xmlns:p14="http://schemas.microsoft.com/office/powerpoint/2010/main" val="823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Scout’s Leadership Within a Troop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7268CD-47CA-41F4-AF03-2BE77E10B262}"/>
              </a:ext>
            </a:extLst>
          </p:cNvPr>
          <p:cNvSpPr txBox="1">
            <a:spLocks/>
          </p:cNvSpPr>
          <p:nvPr/>
        </p:nvSpPr>
        <p:spPr>
          <a:xfrm>
            <a:off x="839788" y="1905082"/>
            <a:ext cx="5157787" cy="59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Patrols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8" y="2497274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200" b="1" i="1" dirty="0">
                <a:solidFill>
                  <a:schemeClr val="accent2"/>
                </a:solidFill>
              </a:rPr>
              <a:t>A Troop is made up of scouts in patrols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2000" dirty="0"/>
              <a:t>A patrol is a small group of scouts within a troop. They elect a patrol leader and function almost like a family within the troop. They divide up the duties to be done and work together as a group to meet their goals. They develop a patrol spirit and take pride in their accomplishments as a team.</a:t>
            </a:r>
            <a:endParaRPr lang="en-US" sz="20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699A28-3871-4B46-AA77-946825303FE8}"/>
              </a:ext>
            </a:extLst>
          </p:cNvPr>
          <p:cNvSpPr txBox="1">
            <a:spLocks/>
          </p:cNvSpPr>
          <p:nvPr/>
        </p:nvSpPr>
        <p:spPr>
          <a:xfrm>
            <a:off x="6172200" y="1905082"/>
            <a:ext cx="5183188" cy="5921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Troop Youth Leaders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BD8F711-4E34-44B9-9B07-148BC55F41D2}"/>
              </a:ext>
            </a:extLst>
          </p:cNvPr>
          <p:cNvSpPr txBox="1">
            <a:spLocks/>
          </p:cNvSpPr>
          <p:nvPr/>
        </p:nvSpPr>
        <p:spPr>
          <a:xfrm>
            <a:off x="6172200" y="2497274"/>
            <a:ext cx="5183188" cy="3684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200" b="1" i="1" dirty="0">
                <a:solidFill>
                  <a:schemeClr val="accent2"/>
                </a:solidFill>
              </a:rPr>
              <a:t>The Troop is run by its scout leaders, guided by adults (Scoutmaster &amp; ASMs)</a:t>
            </a:r>
            <a:endParaRPr lang="en-US" altLang="en-US" sz="2200" b="1" i="1" u="sng" dirty="0">
              <a:solidFill>
                <a:schemeClr val="accent2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b="1" u="sng" dirty="0"/>
              <a:t>Senior Patrol Leader (SPL):</a:t>
            </a:r>
            <a:r>
              <a:rPr lang="en-US" altLang="en-US" sz="2000" b="1" dirty="0"/>
              <a:t> </a:t>
            </a:r>
            <a:r>
              <a:rPr lang="en-US" altLang="en-US" sz="2000" dirty="0"/>
              <a:t>Leads the Assistant Patrol leader, patrol leaders and Troop Guide, in consultation with the Scoutmaster, appoints other junior leaders and assigns specific responsibilities as needed.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b="1" u="sng" dirty="0"/>
              <a:t>Assistant Senior Patrol Leader (ASPL):</a:t>
            </a:r>
            <a:r>
              <a:rPr lang="en-US" altLang="en-US" sz="2000" b="1" dirty="0"/>
              <a:t> </a:t>
            </a:r>
            <a:r>
              <a:rPr lang="en-US" altLang="en-US" sz="2000" dirty="0"/>
              <a:t>Fills in for senior patrol leader in an absence. ASPL is also responsible for training and giving direction to the: quartermaster, scribe, troop historian, librarian, and instructors.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D8BA5A-B770-46CB-A5F8-222B11928DC4}"/>
              </a:ext>
            </a:extLst>
          </p:cNvPr>
          <p:cNvGrpSpPr/>
          <p:nvPr/>
        </p:nvGrpSpPr>
        <p:grpSpPr>
          <a:xfrm>
            <a:off x="665163" y="5414963"/>
            <a:ext cx="5181572" cy="962025"/>
            <a:chOff x="611718" y="5589383"/>
            <a:chExt cx="5181572" cy="962025"/>
          </a:xfrm>
        </p:grpSpPr>
        <p:pic>
          <p:nvPicPr>
            <p:cNvPr id="15" name="Picture 7" descr="pl">
              <a:extLst>
                <a:ext uri="{FF2B5EF4-FFF2-40B4-BE49-F238E27FC236}">
                  <a16:creationId xmlns:a16="http://schemas.microsoft.com/office/drawing/2014/main" id="{803BBF2C-0316-4566-9DD1-44D2FF889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790" y="5589383"/>
              <a:ext cx="9525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 descr="hist2">
              <a:extLst>
                <a:ext uri="{FF2B5EF4-FFF2-40B4-BE49-F238E27FC236}">
                  <a16:creationId xmlns:a16="http://schemas.microsoft.com/office/drawing/2014/main" id="{7842AF89-E7AC-415F-8889-772D2E06E6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522" y="5589383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 descr="quarter2">
              <a:extLst>
                <a:ext uri="{FF2B5EF4-FFF2-40B4-BE49-F238E27FC236}">
                  <a16:creationId xmlns:a16="http://schemas.microsoft.com/office/drawing/2014/main" id="{DA9CE470-2C9C-455A-89DB-CE1D39BDC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986" y="5589383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" descr="chap2">
              <a:extLst>
                <a:ext uri="{FF2B5EF4-FFF2-40B4-BE49-F238E27FC236}">
                  <a16:creationId xmlns:a16="http://schemas.microsoft.com/office/drawing/2014/main" id="{F5E276E9-DE48-4DED-858C-AD3668848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254" y="5589383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" descr="spl">
              <a:extLst>
                <a:ext uri="{FF2B5EF4-FFF2-40B4-BE49-F238E27FC236}">
                  <a16:creationId xmlns:a16="http://schemas.microsoft.com/office/drawing/2014/main" id="{3D3EAE24-5895-4512-9020-CCF6CC61B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18" y="5589383"/>
              <a:ext cx="9525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668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Scout’s Leadership </a:t>
            </a:r>
            <a:r>
              <a:rPr lang="en-US" i="1" dirty="0">
                <a:latin typeface="+mn-lt"/>
              </a:rPr>
              <a:t>(continued)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7268CD-47CA-41F4-AF03-2BE77E10B262}"/>
              </a:ext>
            </a:extLst>
          </p:cNvPr>
          <p:cNvSpPr txBox="1">
            <a:spLocks/>
          </p:cNvSpPr>
          <p:nvPr/>
        </p:nvSpPr>
        <p:spPr>
          <a:xfrm>
            <a:off x="839788" y="1905082"/>
            <a:ext cx="5157787" cy="59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Leadership Roles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8" y="2497274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200" dirty="0"/>
              <a:t>Senior Patrol Leader (voted on by Troop)</a:t>
            </a:r>
          </a:p>
          <a:p>
            <a:pPr marL="342900" lvl="3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200" dirty="0"/>
              <a:t>Assistant Senior Patrol Leaders (appointed by SPL)</a:t>
            </a:r>
          </a:p>
          <a:p>
            <a:pPr marL="342900" lvl="3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200" dirty="0"/>
              <a:t>Troop Guide (appointed by SPL and SM)</a:t>
            </a:r>
          </a:p>
          <a:p>
            <a:pPr marL="342900" lvl="3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200" dirty="0"/>
              <a:t>Troop votes on other positions (scribe, QM, historian, etc.)</a:t>
            </a:r>
          </a:p>
          <a:p>
            <a:pPr marL="342900" lvl="3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200" dirty="0"/>
              <a:t>Patrols elect their Patrol Leaders and Assistant Patrol Leaders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699A28-3871-4B46-AA77-946825303FE8}"/>
              </a:ext>
            </a:extLst>
          </p:cNvPr>
          <p:cNvSpPr txBox="1">
            <a:spLocks/>
          </p:cNvSpPr>
          <p:nvPr/>
        </p:nvSpPr>
        <p:spPr>
          <a:xfrm>
            <a:off x="6726620" y="1905082"/>
            <a:ext cx="4628767" cy="12480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i="1" dirty="0">
                <a:solidFill>
                  <a:schemeClr val="accent2"/>
                </a:solidFill>
              </a:rPr>
              <a:t>Troop Elections usually held twice a year, typically in March and September</a:t>
            </a:r>
          </a:p>
        </p:txBody>
      </p:sp>
      <p:pic>
        <p:nvPicPr>
          <p:cNvPr id="20" name="Picture 5" descr="patrol leader patch">
            <a:extLst>
              <a:ext uri="{FF2B5EF4-FFF2-40B4-BE49-F238E27FC236}">
                <a16:creationId xmlns:a16="http://schemas.microsoft.com/office/drawing/2014/main" id="{23F4FE0F-603A-47AE-BC11-473C26D2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719" y="315310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spl patch">
            <a:extLst>
              <a:ext uri="{FF2B5EF4-FFF2-40B4-BE49-F238E27FC236}">
                <a16:creationId xmlns:a16="http://schemas.microsoft.com/office/drawing/2014/main" id="{834CFBB2-18C1-47A1-A991-B108611A9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208" y="315310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15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E5225-65A5-47F5-8367-354FE375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Troop and Scout Communication</a:t>
            </a:r>
            <a:endParaRPr lang="en-US" i="1" dirty="0">
              <a:latin typeface="+mn-lt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7268CD-47CA-41F4-AF03-2BE77E10B262}"/>
              </a:ext>
            </a:extLst>
          </p:cNvPr>
          <p:cNvSpPr txBox="1">
            <a:spLocks/>
          </p:cNvSpPr>
          <p:nvPr/>
        </p:nvSpPr>
        <p:spPr>
          <a:xfrm>
            <a:off x="839788" y="1905082"/>
            <a:ext cx="5157787" cy="59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Troop Chain of Command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253AFA-4A5F-4192-A12C-58FBF7FF5A0D}"/>
              </a:ext>
            </a:extLst>
          </p:cNvPr>
          <p:cNvSpPr txBox="1">
            <a:spLocks/>
          </p:cNvSpPr>
          <p:nvPr/>
        </p:nvSpPr>
        <p:spPr>
          <a:xfrm>
            <a:off x="839788" y="2497274"/>
            <a:ext cx="5886832" cy="36845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Scout </a:t>
            </a:r>
            <a:r>
              <a:rPr lang="en-US" sz="2400" dirty="0">
                <a:solidFill>
                  <a:schemeClr val="accent2"/>
                </a:solidFill>
                <a:sym typeface="Webdings" panose="05030102010509060703" pitchFamily="18" charset="2"/>
              </a:rPr>
              <a:t></a:t>
            </a:r>
            <a:r>
              <a:rPr lang="en-US" sz="2400" dirty="0">
                <a:sym typeface="Webdings" panose="05030102010509060703" pitchFamily="18" charset="2"/>
              </a:rPr>
              <a:t> Patrol Leader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ym typeface="Webdings" panose="05030102010509060703" pitchFamily="18" charset="2"/>
              </a:rPr>
              <a:t>Patrol Leader </a:t>
            </a:r>
            <a:r>
              <a:rPr lang="en-US" sz="2400" dirty="0">
                <a:solidFill>
                  <a:schemeClr val="accent2"/>
                </a:solidFill>
                <a:sym typeface="Webdings" panose="05030102010509060703" pitchFamily="18" charset="2"/>
              </a:rPr>
              <a:t></a:t>
            </a:r>
            <a:r>
              <a:rPr lang="en-US" sz="2400" dirty="0">
                <a:sym typeface="Webdings" panose="05030102010509060703" pitchFamily="18" charset="2"/>
              </a:rPr>
              <a:t> Senior Patrol Leader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ym typeface="Webdings" panose="05030102010509060703" pitchFamily="18" charset="2"/>
              </a:rPr>
              <a:t>Senior Patrol Leader </a:t>
            </a:r>
            <a:r>
              <a:rPr lang="en-US" sz="2400" dirty="0">
                <a:solidFill>
                  <a:schemeClr val="accent2"/>
                </a:solidFill>
                <a:sym typeface="Webdings" panose="05030102010509060703" pitchFamily="18" charset="2"/>
              </a:rPr>
              <a:t></a:t>
            </a:r>
            <a:r>
              <a:rPr lang="en-US" sz="2400" dirty="0">
                <a:sym typeface="Webdings" panose="05030102010509060703" pitchFamily="18" charset="2"/>
              </a:rPr>
              <a:t> Scoutmaster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ym typeface="Webdings" panose="05030102010509060703" pitchFamily="18" charset="2"/>
              </a:rPr>
              <a:t>Scoutmaster </a:t>
            </a:r>
            <a:r>
              <a:rPr lang="en-US" sz="2400" dirty="0">
                <a:solidFill>
                  <a:schemeClr val="accent2"/>
                </a:solidFill>
                <a:sym typeface="Webdings" panose="05030102010509060703" pitchFamily="18" charset="2"/>
              </a:rPr>
              <a:t></a:t>
            </a:r>
            <a:r>
              <a:rPr lang="en-US" sz="2400" dirty="0">
                <a:sym typeface="Webdings" panose="05030102010509060703" pitchFamily="18" charset="2"/>
              </a:rPr>
              <a:t> Committee Chair &amp; Assistant Scoutmasters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ym typeface="Webdings" panose="05030102010509060703" pitchFamily="18" charset="2"/>
              </a:rPr>
              <a:t>Committee Chair </a:t>
            </a:r>
            <a:r>
              <a:rPr lang="en-US" sz="2400" dirty="0">
                <a:solidFill>
                  <a:schemeClr val="accent2"/>
                </a:solidFill>
                <a:sym typeface="Webdings" panose="05030102010509060703" pitchFamily="18" charset="2"/>
              </a:rPr>
              <a:t></a:t>
            </a:r>
            <a:r>
              <a:rPr lang="en-US" sz="2400" dirty="0">
                <a:sym typeface="Webdings" panose="05030102010509060703" pitchFamily="18" charset="2"/>
              </a:rPr>
              <a:t> Committee &amp; Parents</a:t>
            </a:r>
            <a:endParaRPr lang="en-US" dirty="0">
              <a:sym typeface="Webdings" panose="05030102010509060703" pitchFamily="18" charset="2"/>
            </a:endParaRP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And reverse!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699A28-3871-4B46-AA77-946825303FE8}"/>
              </a:ext>
            </a:extLst>
          </p:cNvPr>
          <p:cNvSpPr txBox="1">
            <a:spLocks/>
          </p:cNvSpPr>
          <p:nvPr/>
        </p:nvSpPr>
        <p:spPr>
          <a:xfrm>
            <a:off x="6726620" y="1905082"/>
            <a:ext cx="4628767" cy="45877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 err="1"/>
              <a:t>Scoutbook</a:t>
            </a:r>
            <a:r>
              <a:rPr lang="en-US" sz="2200" dirty="0"/>
              <a:t>  </a:t>
            </a:r>
            <a:r>
              <a:rPr lang="en-US" sz="2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http://www.scoutbook.com</a:t>
            </a:r>
            <a:endParaRPr lang="en-US" sz="22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en-US" sz="2000" i="1" dirty="0"/>
              <a:t>Check Troop Website on how to make sure your Scout’s email is added</a:t>
            </a:r>
            <a:r>
              <a:rPr lang="en-US" sz="2200" i="1" dirty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/>
              <a:t>Facebook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/>
              <a:t>Troop Website </a:t>
            </a:r>
            <a:r>
              <a:rPr lang="en-US" sz="22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https://www.troop313harford.com/</a:t>
            </a:r>
            <a:endParaRPr lang="en-US" sz="22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/>
              <a:t>Baltimore Area Council </a:t>
            </a:r>
            <a:r>
              <a:rPr lang="en-US" sz="22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https://www.baltimorebsa.org/</a:t>
            </a:r>
            <a:endParaRPr lang="en-US" sz="22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dirty="0"/>
              <a:t>BSA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https://www.scouting.org</a:t>
            </a:r>
            <a:endParaRPr lang="en-US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2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8881</TotalTime>
  <Words>2583</Words>
  <Application>Microsoft Macintosh PowerPoint</Application>
  <PresentationFormat>Widescreen</PresentationFormat>
  <Paragraphs>341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Georgia</vt:lpstr>
      <vt:lpstr>Rockwell Nova</vt:lpstr>
      <vt:lpstr>Wingdings</vt:lpstr>
      <vt:lpstr>Office Theme</vt:lpstr>
      <vt:lpstr>Scouts BSA New Scout Parent Orientation</vt:lpstr>
      <vt:lpstr>Included in Presentation</vt:lpstr>
      <vt:lpstr>What Scouting is All About</vt:lpstr>
      <vt:lpstr>The Goals of Scouting</vt:lpstr>
      <vt:lpstr>Troop 313 First chartered in 1927</vt:lpstr>
      <vt:lpstr>Key Three</vt:lpstr>
      <vt:lpstr>Scout’s Leadership Within a Troop</vt:lpstr>
      <vt:lpstr>Scout’s Leadership (continued)</vt:lpstr>
      <vt:lpstr>Troop and Scout Communication</vt:lpstr>
      <vt:lpstr>Safety First!</vt:lpstr>
      <vt:lpstr>Troop Camping Camps and Campouts</vt:lpstr>
      <vt:lpstr>Regular Campout Procedures</vt:lpstr>
      <vt:lpstr>Recommended Equipment</vt:lpstr>
      <vt:lpstr>Uniforms</vt:lpstr>
      <vt:lpstr>Rank Advancement Summary</vt:lpstr>
      <vt:lpstr>Recording of Advancements</vt:lpstr>
      <vt:lpstr>A Scout Learns: Rank Advancement</vt:lpstr>
      <vt:lpstr>A Scout Learns: Rank Advancement</vt:lpstr>
      <vt:lpstr>A Scout Learns: Rank Advancement</vt:lpstr>
      <vt:lpstr>A Scout is Tested</vt:lpstr>
      <vt:lpstr>Rank Advancement . . . Pitfalls</vt:lpstr>
      <vt:lpstr>How to Avoid the Pitfalls</vt:lpstr>
      <vt:lpstr>Rank Advancement: Parents’ Role</vt:lpstr>
      <vt:lpstr>A Scout Learns: Merit Badges</vt:lpstr>
      <vt:lpstr>A Scout Learns: Merit Badges (continued)</vt:lpstr>
      <vt:lpstr>Service Projects</vt:lpstr>
      <vt:lpstr>Budget and Finance</vt:lpstr>
      <vt:lpstr>Annual Re-Chartering Fees</vt:lpstr>
      <vt:lpstr>What Troop 313 Needs from YOU!</vt:lpstr>
      <vt:lpstr>Health and Wellness</vt:lpstr>
      <vt:lpstr>How to Help</vt:lpstr>
      <vt:lpstr>Troop 313 Committee</vt:lpstr>
      <vt:lpstr>Adult Training Opportunities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Scouts BSA WEBELO Parent Orientation</dc:title>
  <dc:creator>Will Kuchta</dc:creator>
  <cp:lastModifiedBy>Debbie Welch</cp:lastModifiedBy>
  <cp:revision>154</cp:revision>
  <cp:lastPrinted>2022-03-22T22:19:44Z</cp:lastPrinted>
  <dcterms:created xsi:type="dcterms:W3CDTF">2021-08-29T19:55:02Z</dcterms:created>
  <dcterms:modified xsi:type="dcterms:W3CDTF">2022-03-27T13:29:26Z</dcterms:modified>
</cp:coreProperties>
</file>